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7"/>
  </p:notesMasterIdLst>
  <p:sldIdLst>
    <p:sldId id="286" r:id="rId3"/>
    <p:sldId id="285" r:id="rId4"/>
    <p:sldId id="287" r:id="rId5"/>
    <p:sldId id="288" r:id="rId6"/>
    <p:sldId id="275" r:id="rId7"/>
    <p:sldId id="258" r:id="rId8"/>
    <p:sldId id="259" r:id="rId9"/>
    <p:sldId id="274" r:id="rId10"/>
    <p:sldId id="260" r:id="rId11"/>
    <p:sldId id="261" r:id="rId12"/>
    <p:sldId id="262" r:id="rId13"/>
    <p:sldId id="284" r:id="rId14"/>
    <p:sldId id="263" r:id="rId15"/>
    <p:sldId id="26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9100-611C-40C6-9CEB-1A529D1DF403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CAAA-8954-4184-943B-666232EE9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4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6C4-851D-4EC2-83F6-2DCA1587899A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9012" cy="3414712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6575"/>
            <a:ext cx="5032375" cy="3849688"/>
          </a:xfrm>
          <a:noFill/>
          <a:ln/>
        </p:spPr>
        <p:txBody>
          <a:bodyPr lIns="85718" tIns="42858" rIns="85718" bIns="42858"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6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6C4-851D-4EC2-83F6-2DCA1587899A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9012" cy="3414712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6575"/>
            <a:ext cx="5032375" cy="3849688"/>
          </a:xfrm>
          <a:noFill/>
          <a:ln/>
        </p:spPr>
        <p:txBody>
          <a:bodyPr lIns="85718" tIns="42858" rIns="85718" bIns="42858"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95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6C4-851D-4EC2-83F6-2DCA1587899A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9012" cy="3414712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6575"/>
            <a:ext cx="5032375" cy="3849688"/>
          </a:xfrm>
          <a:noFill/>
          <a:ln/>
        </p:spPr>
        <p:txBody>
          <a:bodyPr lIns="85718" tIns="42858" rIns="85718" bIns="42858"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5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6C4-851D-4EC2-83F6-2DCA1587899A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9012" cy="3414712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6575"/>
            <a:ext cx="5032375" cy="3849688"/>
          </a:xfrm>
          <a:noFill/>
          <a:ln/>
        </p:spPr>
        <p:txBody>
          <a:bodyPr lIns="85718" tIns="42858" rIns="85718" bIns="42858"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37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AD680-30A9-4A3C-985D-1C57249CB616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3738"/>
            <a:ext cx="6069012" cy="3414712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6575"/>
            <a:ext cx="5032375" cy="3849688"/>
          </a:xfrm>
          <a:noFill/>
          <a:ln/>
        </p:spPr>
        <p:txBody>
          <a:bodyPr lIns="85718" tIns="42858" rIns="85718" bIns="42858"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06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B7723-C040-45A4-9879-94C986EBE59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39413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61E90-5524-432D-95E2-BFA8AD5ADA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1583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1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5647-E0F3-4F69-9094-732DEFAD007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49274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3" y="1981200"/>
            <a:ext cx="5091289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86315" y="1981200"/>
            <a:ext cx="5091289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914403" y="4114800"/>
            <a:ext cx="5091289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86315" y="4114800"/>
            <a:ext cx="5091289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30D4-8481-4578-99AB-E420A1D31B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58555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3" y="1981200"/>
            <a:ext cx="5091289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86315" y="1981200"/>
            <a:ext cx="5091289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86315" y="4114800"/>
            <a:ext cx="5091289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814D-20C4-4176-AD01-8A2C50F3EB8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86577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C0CD6-8705-4350-9A04-728A214B23C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13151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CE8E7-176F-4BD2-9B7B-3CE489C7BC99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0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B158A-A744-495A-A548-703823072BDD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2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D7EC-8CDF-43A5-83FB-5DD92DCC4255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D5709-584F-49A1-9D52-82787D2E995D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0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18B83-2660-47C7-8B3B-17A61068B2A2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0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ABCD-ED0A-40E8-B714-901A7BA91DC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15100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BD89D-51C2-4393-AA2E-156F83D3CCCD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8D03F-C0A3-46AF-8A34-13EC6DC7029E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56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A0B03-789F-4063-B1E6-80DC5D4F12E9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06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47693-E582-4AE2-9A32-236071A05FFA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83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93626-1397-4804-9A4C-F0275A8CB68B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39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799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A3ECD-9DE4-4D0F-964A-9B7D95232164}" type="slidenum">
              <a:rPr lang="pt-BR" altLang="pt-BR">
                <a:solidFill>
                  <a:srgbClr val="000000"/>
                </a:solidFill>
              </a:rPr>
              <a:pPr/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7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19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9DBA-DE3E-4F92-9BAE-27BD255DF33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8433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3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6315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4CB7A-C47A-4B29-9215-03B3F8A911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46002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1866-1F35-44E0-B84D-9A6533F509E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1805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0A14-85BF-4C6D-8B77-702FB0926CE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6796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D27F-3856-433A-BD01-4338769AFBD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0749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675" y="273055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F763-FBBA-446B-BB01-B6E22BD4565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8044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3420-D2E9-48E9-8D21-93332D444D3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24666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F176192-41A8-4EEA-BBC6-D22611AC7A9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0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4D27DB-9C24-4C39-887C-184DCAF49657}" type="slidenum">
              <a:rPr lang="pt-BR" alt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2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641725" y="523882"/>
            <a:ext cx="5068888" cy="558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49657" y="476250"/>
            <a:ext cx="10675905" cy="59436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B2DAD2-0ED3-343A-4335-39347C45F310}"/>
              </a:ext>
            </a:extLst>
          </p:cNvPr>
          <p:cNvSpPr txBox="1"/>
          <p:nvPr/>
        </p:nvSpPr>
        <p:spPr>
          <a:xfrm>
            <a:off x="1730152" y="1797708"/>
            <a:ext cx="8731250" cy="331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Título: </a:t>
            </a:r>
            <a:r>
              <a:rPr lang="pt-BR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Ações Extensionistas para a Realização de Expansão Rápida da Maxila em Pessoas na Fase de Dentadura Mista.</a:t>
            </a:r>
            <a:endParaRPr lang="pt-BR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22279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IMG_0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9261" r="3410"/>
          <a:stretch>
            <a:fillRect/>
          </a:stretch>
        </p:blipFill>
        <p:spPr bwMode="auto">
          <a:xfrm>
            <a:off x="6154738" y="333376"/>
            <a:ext cx="50720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5" name="Picture 3" descr="IMG_079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2304" b="4559"/>
          <a:stretch>
            <a:fillRect/>
          </a:stretch>
        </p:blipFill>
        <p:spPr bwMode="auto">
          <a:xfrm>
            <a:off x="4017963" y="3748088"/>
            <a:ext cx="42481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6" name="Picture 4" descr="IMG_0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9261" r="5321"/>
          <a:stretch>
            <a:fillRect/>
          </a:stretch>
        </p:blipFill>
        <p:spPr bwMode="auto">
          <a:xfrm>
            <a:off x="1042989" y="333376"/>
            <a:ext cx="49688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6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34" y="1696472"/>
            <a:ext cx="3953305" cy="30534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2" y="1696472"/>
            <a:ext cx="3648276" cy="30534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59" y="1696472"/>
            <a:ext cx="3912553" cy="30534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7986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IMG_3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00225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39" name="Picture 3" descr="IMG_3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773238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65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IMG_2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t="36537" r="38867" b="38460"/>
          <a:stretch>
            <a:fillRect/>
          </a:stretch>
        </p:blipFill>
        <p:spPr bwMode="auto">
          <a:xfrm>
            <a:off x="5991225" y="3578225"/>
            <a:ext cx="52197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3" name="Picture 3" descr="IMG_25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3" t="37398" r="35229" b="37701"/>
          <a:stretch>
            <a:fillRect/>
          </a:stretch>
        </p:blipFill>
        <p:spPr bwMode="auto">
          <a:xfrm>
            <a:off x="1027113" y="3565525"/>
            <a:ext cx="48561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4" name="Picture 4" descr="IMG_26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8" t="33217" r="27052" b="30104"/>
          <a:stretch>
            <a:fillRect/>
          </a:stretch>
        </p:blipFill>
        <p:spPr bwMode="auto">
          <a:xfrm>
            <a:off x="2768600" y="130175"/>
            <a:ext cx="63373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IMG_2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4" t="33553" r="30507" b="27693"/>
          <a:stretch>
            <a:fillRect/>
          </a:stretch>
        </p:blipFill>
        <p:spPr bwMode="auto">
          <a:xfrm>
            <a:off x="5808664" y="1844675"/>
            <a:ext cx="5329237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7" name="Picture 3" descr="IMG_2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6" t="24565" r="31078" b="31844"/>
          <a:stretch>
            <a:fillRect/>
          </a:stretch>
        </p:blipFill>
        <p:spPr bwMode="auto">
          <a:xfrm>
            <a:off x="1098551" y="1847850"/>
            <a:ext cx="4608513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641725" y="523882"/>
            <a:ext cx="5068888" cy="558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10435" y="392337"/>
            <a:ext cx="10777269" cy="59436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0365CA-8866-BAE6-1496-B37DD999B9F7}"/>
              </a:ext>
            </a:extLst>
          </p:cNvPr>
          <p:cNvSpPr txBox="1"/>
          <p:nvPr/>
        </p:nvSpPr>
        <p:spPr>
          <a:xfrm>
            <a:off x="1180925" y="508640"/>
            <a:ext cx="9747484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População-Alvo:</a:t>
            </a:r>
            <a:r>
              <a:rPr lang="pt-BR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Pessoas em fase de dentadura mista com mordida cruzada posterior decorrente de desproporção esquelética transversa entre maxila e mandíbula, que forem referenciados por cirurgiões-dentistas e procurarem a COU-UEL com esta demanda.</a:t>
            </a:r>
            <a:endParaRPr lang="pt-BR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3999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641725" y="523882"/>
            <a:ext cx="5068888" cy="558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13027" y="343086"/>
            <a:ext cx="10827944" cy="59436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AA0D1E-BAD2-068E-8327-DB68E519FF29}"/>
              </a:ext>
            </a:extLst>
          </p:cNvPr>
          <p:cNvSpPr txBox="1"/>
          <p:nvPr/>
        </p:nvSpPr>
        <p:spPr>
          <a:xfrm>
            <a:off x="1349401" y="1628999"/>
            <a:ext cx="9579005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Gerais:</a:t>
            </a:r>
            <a:r>
              <a:rPr lang="pt-BR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disponibilizar atendimento para pessoas em fase de dentadura mista que apresentarem mordidas cruzadas posteriores com desproporção esquelética no sentido transverso entre maxila e mandíbula.</a:t>
            </a:r>
            <a:endParaRPr lang="pt-BR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7206571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641725" y="523882"/>
            <a:ext cx="5068888" cy="558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79299" y="476250"/>
            <a:ext cx="10735039" cy="59436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874557-5D56-E0A2-5F03-526D6B82881A}"/>
              </a:ext>
            </a:extLst>
          </p:cNvPr>
          <p:cNvSpPr txBox="1"/>
          <p:nvPr/>
        </p:nvSpPr>
        <p:spPr>
          <a:xfrm>
            <a:off x="1336412" y="634244"/>
            <a:ext cx="9660273" cy="548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Específicos:</a:t>
            </a:r>
            <a:endParaRPr lang="pt-BR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Contribuir para melhorias na qualidade de vida das pessoas, melhorando a sua oclusão e, consequentemente, a sua eficiência mastigatória;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pt-BR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Diminuir o desconforto muscular gerado pelo desvio funcional lateral da mandíbula e procurar evitar o desenvolvimento de assimetrias faciais nos pacientes submetidos à Expansão Rápida da Maxila;</a:t>
            </a:r>
          </a:p>
          <a:p>
            <a:pPr marL="342900" indent="-342900" algn="just">
              <a:lnSpc>
                <a:spcPct val="150000"/>
              </a:lnSpc>
              <a:buAutoNum type="arabicPeriod" startAt="2"/>
            </a:pPr>
            <a:endParaRPr lang="pt-BR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Contribuir na formação dos alunos, pois participarão de etapas do protocolo proposto, tendo a oportunidade de vivenciar um procedimento que não é realizado no Curso de Graduação em Odontologia da UEL e que, certamente, ampliará seu conhecimento.</a:t>
            </a:r>
            <a:endParaRPr lang="pt-BR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81923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646488" y="581018"/>
            <a:ext cx="5068888" cy="558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2829737" y="1748603"/>
            <a:ext cx="6697662" cy="3010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0" marR="0" lvl="0" indent="0" algn="l" defTabSz="762000" rtl="0" eaLnBrk="0" fontAlgn="auto" latinLnBrk="0" hangingPunct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PACIENTE: 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I.A.S.</a:t>
            </a:r>
          </a:p>
          <a:p>
            <a:pPr marL="685800" marR="0" lvl="0" indent="-685800" algn="l" defTabSz="762000" rtl="0" eaLnBrk="0" fontAlgn="auto" latinLnBrk="0" hangingPunct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IDADE: 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7a. 1m.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04916" y="171450"/>
            <a:ext cx="9558338" cy="6248400"/>
            <a:chOff x="159" y="108"/>
            <a:chExt cx="6021" cy="3936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384" y="300"/>
              <a:ext cx="5796" cy="3744"/>
            </a:xfrm>
            <a:prstGeom prst="rect">
              <a:avLst/>
            </a:prstGeom>
            <a:noFill/>
            <a:ln w="762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9" y="108"/>
              <a:ext cx="392" cy="275"/>
              <a:chOff x="159" y="168"/>
              <a:chExt cx="392" cy="275"/>
            </a:xfrm>
          </p:grpSpPr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159" y="168"/>
                <a:ext cx="39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marL="0" marR="0" lvl="0" indent="0" algn="l" defTabSz="7620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303" y="270"/>
                <a:ext cx="180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7620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442548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IMG_075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r="2057"/>
          <a:stretch>
            <a:fillRect/>
          </a:stretch>
        </p:blipFill>
        <p:spPr bwMode="auto">
          <a:xfrm>
            <a:off x="1098551" y="3373438"/>
            <a:ext cx="4887913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3" name="Picture 3" descr="IMG_0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" b="3528"/>
          <a:stretch>
            <a:fillRect/>
          </a:stretch>
        </p:blipFill>
        <p:spPr bwMode="auto">
          <a:xfrm>
            <a:off x="3317876" y="44450"/>
            <a:ext cx="5400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4" name="Picture 4" descr="IMG_073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6673" b="4744"/>
          <a:stretch>
            <a:fillRect/>
          </a:stretch>
        </p:blipFill>
        <p:spPr bwMode="auto">
          <a:xfrm>
            <a:off x="6083300" y="3371851"/>
            <a:ext cx="50546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1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IMG_077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-2028" r="4250" b="4056"/>
          <a:stretch>
            <a:fillRect/>
          </a:stretch>
        </p:blipFill>
        <p:spPr bwMode="auto">
          <a:xfrm>
            <a:off x="5897564" y="1611314"/>
            <a:ext cx="5214937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7" name="Picture 3" descr="IMG_076"/>
          <p:cNvPicPr>
            <a:picLocks noChangeAspect="1" noChangeArrowheads="1"/>
          </p:cNvPicPr>
          <p:nvPr/>
        </p:nvPicPr>
        <p:blipFill>
          <a:blip r:embed="rId3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9348"/>
          <a:stretch>
            <a:fillRect/>
          </a:stretch>
        </p:blipFill>
        <p:spPr bwMode="auto">
          <a:xfrm>
            <a:off x="1149351" y="1608138"/>
            <a:ext cx="46085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22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" t="8768" r="2592" b="9670"/>
          <a:stretch/>
        </p:blipFill>
        <p:spPr>
          <a:xfrm>
            <a:off x="894835" y="601362"/>
            <a:ext cx="10077965" cy="55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IMG_078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1984" r="4674"/>
          <a:stretch>
            <a:fillRect/>
          </a:stretch>
        </p:blipFill>
        <p:spPr bwMode="auto">
          <a:xfrm>
            <a:off x="1822451" y="166689"/>
            <a:ext cx="8640763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0767"/>
      </p:ext>
    </p:extLst>
  </p:cSld>
  <p:clrMapOvr>
    <a:masterClrMapping/>
  </p:clrMapOvr>
</p:sld>
</file>

<file path=ppt/theme/theme1.xml><?xml version="1.0" encoding="utf-8"?>
<a:theme xmlns:a="http://schemas.openxmlformats.org/drawingml/2006/main" name="1_Estrutura padrão">
  <a:themeElements>
    <a:clrScheme name="1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207</Words>
  <Application>Microsoft Office PowerPoint</Application>
  <PresentationFormat>Widescreen</PresentationFormat>
  <Paragraphs>18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1_Estrutura padrão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ortodontia</dc:creator>
  <cp:lastModifiedBy>ortodontia</cp:lastModifiedBy>
  <cp:revision>2</cp:revision>
  <dcterms:created xsi:type="dcterms:W3CDTF">2023-08-28T17:00:07Z</dcterms:created>
  <dcterms:modified xsi:type="dcterms:W3CDTF">2023-11-08T11:43:25Z</dcterms:modified>
</cp:coreProperties>
</file>