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7A6561-3365-3D8C-E9E7-EE6E26695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F60384-6899-98E8-64A4-99F399B75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86EF4CA-95EB-5529-9A61-0B7FEA122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FA827F-00B6-BB42-28C2-A9DD3D869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1DB249-9DC1-444B-60E3-B62EEA392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990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5D082-B299-5182-9B30-6595D7AC8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1F53291-72BA-5A83-A643-1AE885495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B7908F-4FC2-D7C2-5429-5BE5A900E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05F361-1A34-8321-5A06-ADB86396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07104AE-2149-BBB6-2DD5-873B3D42A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583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98B4A5-01C9-AAE3-59AB-5EC2FF820F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82E9A71-D38B-2483-FADB-29CD5CFBE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DBD81F-423A-1330-079F-6CD3908FE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33BFB38-1D71-7E70-20A7-B1D42255C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9DBC98-D8D8-D29D-C268-6EF5D5EB0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499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81BF6E-1D89-F022-54CF-7D5FA3230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B23F5B-4BD0-F91E-07A2-EE447B255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0EE9D0-39B7-29BB-A1B3-8CF54CA98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984A03-A057-A6E4-0294-E441BF3A0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66F438-DE7C-9AC8-B907-8FD570C73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52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5DC8DE-F034-AAA5-5366-566D5DFAD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EBC46C7-2543-6A48-3C98-7FB189E29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883318-01D2-6277-B017-B6B5EF67F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AF2064-389B-962F-F158-8138B615D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7EA16C-1D62-C31A-4C30-1B866386F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2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106BC9-0B9D-2865-8595-6F01C4167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01FA5B-571A-C05E-BEB5-3B2C45640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F14C41A-E21E-2A75-68C7-70B9319BB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59AFDCB-1A99-E645-A1A8-51BE3FA8E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11E1D7-DA18-91E0-58E4-3E52B49A8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3DC7034-D4EC-8F9F-9A70-C55145730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511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8E504-5711-11D9-5CD7-965710907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BDB5EC-FE33-39CD-D029-519A44FF9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1F33D3-D728-DF0F-4A28-4EC4F7637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27EA0E7-6379-19B1-75E5-EE6A8B638C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18942F7-7A27-1355-0A83-122E3F6E1F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FA98FB3-1AC8-836D-5AC9-6656F539B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1D4A106-4700-F67A-0353-C2D40B1C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EE46EB7-A8C6-4040-7C38-1309FB9C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328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2E7F10-F337-F8A9-B245-B4D538C8E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EF18625-EFBC-CCF3-DBD2-CE66BA9F7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67A3926-1475-8F01-B90C-F54CB4695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FC34777-43C4-724D-EFBF-6AC1E1B70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67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2EDFA09-089F-5972-DA5E-0C3AA2CA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F1F7349-67A1-8B3A-4836-0B1B90715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29B9C5C-845C-4315-714C-6B958A85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292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51AC6-FAB2-DCE7-4E1E-F0C32D8F1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A8BEC8-759E-3403-245B-C61F98CEC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2212EF0-7395-79F5-4CAE-D9761E58A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6683B35-6BA5-9A8E-B19E-EBF2B3AB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57CF4A6-4168-E518-987C-392F530E7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6AF5FF-7C40-9CE1-0C89-9708D390B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70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DCF360-50BD-34B8-0020-CCE3D495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8924FAA-748D-E6FD-DA82-DC5E314D43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84731CF-62AA-3C9F-9322-80AE90235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F9AA52-4ED6-3E18-4380-939635B58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D1748-7F09-32ED-44F9-BC0B2AB4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884B26-3BCB-B220-29A3-8EEB39709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4140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39824C0-5F7D-3FF5-6539-F4858B252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439915-03E4-235D-8558-A9D502F5A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9986E8-F7E2-EF66-E182-E428FF2151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0D483-BD6F-49E2-B3FA-2E414DC43F12}" type="datetimeFigureOut">
              <a:rPr lang="pt-BR" smtClean="0"/>
              <a:pPr/>
              <a:t>10/09/2026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C61B57-0FE5-F07A-7DF0-42E20E3A9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47DAD5-7F96-9152-3C02-2A782677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1D237-1C83-4C34-BBF7-E155522BAC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69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, Texto, Aplicativo, chat ou mensagem de texto">
            <a:extLst>
              <a:ext uri="{FF2B5EF4-FFF2-40B4-BE49-F238E27FC236}">
                <a16:creationId xmlns:a16="http://schemas.microsoft.com/office/drawing/2014/main" id="{AE6F6056-8D21-AD3E-C981-9D3461DBC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1CB3301-E113-0F45-FD5E-E2776585B83E}"/>
              </a:ext>
            </a:extLst>
          </p:cNvPr>
          <p:cNvSpPr txBox="1"/>
          <p:nvPr/>
        </p:nvSpPr>
        <p:spPr>
          <a:xfrm>
            <a:off x="3752957" y="2552271"/>
            <a:ext cx="4686086" cy="744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effectLst/>
                <a:latin typeface="Aptos Black" panose="020B0004020202020204" pitchFamily="34" charset="0"/>
                <a:ea typeface="Times New Roman" panose="02020603050405020304" pitchFamily="18" charset="0"/>
              </a:rPr>
              <a:t>TÍTULO DO TRABALHO</a:t>
            </a:r>
            <a:endParaRPr lang="pt-BR" sz="2800" b="1" dirty="0">
              <a:solidFill>
                <a:schemeClr val="accent6">
                  <a:lumMod val="75000"/>
                </a:schemeClr>
              </a:solidFill>
              <a:effectLst/>
              <a:latin typeface="Aptos Black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EEE36-BD9C-AC7E-93A1-5739F7CE82CA}"/>
              </a:ext>
            </a:extLst>
          </p:cNvPr>
          <p:cNvSpPr txBox="1"/>
          <p:nvPr/>
        </p:nvSpPr>
        <p:spPr>
          <a:xfrm>
            <a:off x="611303" y="3279525"/>
            <a:ext cx="10969395" cy="2129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Área Temática</a:t>
            </a:r>
            <a:r>
              <a:rPr lang="pt-BR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 </a:t>
            </a:r>
            <a:endParaRPr lang="pt-BR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Projeto/Programa de Extensão nº/</a:t>
            </a:r>
            <a:r>
              <a:rPr lang="pt-BR" b="1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 Instituição de Ensino (SIGLA)</a:t>
            </a:r>
            <a:r>
              <a:rPr lang="pt-BR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 </a:t>
            </a:r>
            <a:endParaRPr lang="pt-BR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b="1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Coordenador(a): </a:t>
            </a:r>
            <a:r>
              <a:rPr lang="pt-BR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Nome SOBRENOME</a:t>
            </a:r>
            <a:endParaRPr lang="pt-BR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b="1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Autores: </a:t>
            </a:r>
            <a:r>
              <a:rPr lang="pt-BR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Nome SOBRENOME; Nome SOBRENOME; Nome SOBRENOME</a:t>
            </a:r>
            <a:endParaRPr lang="pt-BR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Nome SOBRENOME; Nome SOBRENOME</a:t>
            </a:r>
            <a:endParaRPr lang="pt-BR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58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B39676AF-1777-D7CC-E086-DC845FF03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270118D-CB18-3923-129E-442F1125399E}"/>
              </a:ext>
            </a:extLst>
          </p:cNvPr>
          <p:cNvSpPr txBox="1"/>
          <p:nvPr/>
        </p:nvSpPr>
        <p:spPr>
          <a:xfrm>
            <a:off x="2336410" y="1232272"/>
            <a:ext cx="7603586" cy="1207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r>
              <a:rPr lang="pt-PT" sz="2800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Palavras-chave: </a:t>
            </a:r>
          </a:p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separadas por vírgula, mínimo de 3, máximo de 5 palavras, espaçamento 1,0 com espaço depois, pular 1 linha).</a:t>
            </a:r>
            <a:endParaRPr lang="pt-BR" sz="28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E338039-9083-0755-F798-F07FF3E66311}"/>
              </a:ext>
            </a:extLst>
          </p:cNvPr>
          <p:cNvSpPr txBox="1"/>
          <p:nvPr/>
        </p:nvSpPr>
        <p:spPr>
          <a:xfrm>
            <a:off x="2336410" y="513930"/>
            <a:ext cx="9664257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effectLst/>
                <a:latin typeface="Aptos SemiBold" panose="020B0004020202020204" pitchFamily="34" charset="0"/>
                <a:ea typeface="Times New Roman" panose="02020603050405020304" pitchFamily="18" charset="0"/>
              </a:rPr>
              <a:t>  TÍTULO DO TRABALHO</a:t>
            </a:r>
            <a:endParaRPr lang="pt-BR" sz="1800" b="1" dirty="0">
              <a:solidFill>
                <a:schemeClr val="accent6">
                  <a:lumMod val="75000"/>
                </a:schemeClr>
              </a:solidFill>
              <a:effectLst/>
              <a:latin typeface="Aptos SemiBold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B09BBBD-02C2-8127-151F-1662124A726B}"/>
              </a:ext>
            </a:extLst>
          </p:cNvPr>
          <p:cNvSpPr txBox="1"/>
          <p:nvPr/>
        </p:nvSpPr>
        <p:spPr>
          <a:xfrm>
            <a:off x="2336410" y="2662389"/>
            <a:ext cx="7603586" cy="2886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r>
              <a:rPr lang="pt-PT" sz="2800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Introdução: </a:t>
            </a:r>
          </a:p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r>
              <a:rPr lang="pt-PT" dirty="0">
                <a:latin typeface="Aptos Display" panose="020B0004020202020204" pitchFamily="34" charset="0"/>
                <a:ea typeface="Arial" panose="020B0604020202020204" pitchFamily="34" charset="0"/>
              </a:rPr>
              <a:t>- insights da pesquisa (estímulo, investigação...)</a:t>
            </a:r>
          </a:p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  <a:buFontTx/>
              <a:buChar char="-"/>
            </a:pPr>
            <a:r>
              <a:rPr lang="pt-PT" dirty="0">
                <a:latin typeface="Aptos Display" panose="020B0004020202020204" pitchFamily="34" charset="0"/>
                <a:ea typeface="Arial" panose="020B0604020202020204" pitchFamily="34" charset="0"/>
              </a:rPr>
              <a:t> originalidade/ estrutura do projeto</a:t>
            </a:r>
          </a:p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  <a:buFontTx/>
              <a:buChar char="-"/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 os objetivos da pesquisa.</a:t>
            </a:r>
            <a:endParaRPr lang="pt-PT" dirty="0"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109220" marR="117475">
              <a:lnSpc>
                <a:spcPct val="105000"/>
              </a:lnSpc>
              <a:spcBef>
                <a:spcPts val="66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apresentar o objeto </a:t>
            </a:r>
            <a:r>
              <a:rPr lang="pt-BR" dirty="0">
                <a:latin typeface="Aptos Display"/>
              </a:rPr>
              <a:t>claramente e o delineamento do que será examinado no caso</a:t>
            </a:r>
            <a:r>
              <a:rPr lang="pt-PT" dirty="0">
                <a:latin typeface="Aptos Display"/>
                <a:ea typeface="Times New Roman" panose="02020603050405020304" pitchFamily="18" charset="0"/>
              </a:rPr>
              <a:t>;</a:t>
            </a:r>
          </a:p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endParaRPr lang="pt-PT" sz="2800" b="1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81240-BCC1-090D-54EF-B49D28B2F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07FDAA6A-4D7C-F20E-EC40-3B8E00E32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C500DF17-471B-AE35-F4D6-8421AB691D46}"/>
              </a:ext>
            </a:extLst>
          </p:cNvPr>
          <p:cNvSpPr txBox="1"/>
          <p:nvPr/>
        </p:nvSpPr>
        <p:spPr>
          <a:xfrm>
            <a:off x="2336410" y="513930"/>
            <a:ext cx="9664257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effectLst/>
                <a:latin typeface="Aptos SemiBold" panose="020B0004020202020204" pitchFamily="34" charset="0"/>
                <a:ea typeface="Times New Roman" panose="02020603050405020304" pitchFamily="18" charset="0"/>
              </a:rPr>
              <a:t>  TÍTULO DO TRABALHO</a:t>
            </a:r>
            <a:endParaRPr lang="pt-BR" sz="1800" b="1" dirty="0">
              <a:solidFill>
                <a:schemeClr val="accent6">
                  <a:lumMod val="75000"/>
                </a:schemeClr>
              </a:solidFill>
              <a:effectLst/>
              <a:latin typeface="Aptos SemiBold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A2CD7B5-025F-72E2-F423-6B114CBF79AF}"/>
              </a:ext>
            </a:extLst>
          </p:cNvPr>
          <p:cNvSpPr txBox="1"/>
          <p:nvPr/>
        </p:nvSpPr>
        <p:spPr>
          <a:xfrm>
            <a:off x="2336410" y="1159457"/>
            <a:ext cx="7861494" cy="2119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r>
              <a:rPr lang="pt-PT" sz="2800" b="1" dirty="0">
                <a:latin typeface="Aptos Display" panose="020B0004020202020204" pitchFamily="34" charset="0"/>
                <a:ea typeface="Times New Roman" panose="02020603050405020304" pitchFamily="18" charset="0"/>
              </a:rPr>
              <a:t>D</a:t>
            </a:r>
            <a:r>
              <a:rPr lang="pt-PT" sz="2800" b="1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esenvolvimento da ação</a:t>
            </a:r>
            <a:r>
              <a:rPr lang="pt-PT" sz="2800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P</a:t>
            </a:r>
            <a:r>
              <a:rPr lang="pt-PT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opulação beneficiada;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I</a:t>
            </a:r>
            <a:r>
              <a:rPr lang="pt-PT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mpacto social;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I</a:t>
            </a:r>
            <a:r>
              <a:rPr lang="pt-PT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mpacto na formação do(a) estudante</a:t>
            </a:r>
            <a:r>
              <a:rPr lang="pt-PT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.</a:t>
            </a:r>
            <a:endParaRPr lang="pt-BR" sz="16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352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6DA3B-0617-4FB6-F3E7-B39BBDE6F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5EEBE077-B12B-3562-5E3F-6378DBCFB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692C693D-0A2D-84DC-59ED-F7FFFD4B81A2}"/>
              </a:ext>
            </a:extLst>
          </p:cNvPr>
          <p:cNvSpPr txBox="1"/>
          <p:nvPr/>
        </p:nvSpPr>
        <p:spPr>
          <a:xfrm>
            <a:off x="2336410" y="513930"/>
            <a:ext cx="9664257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effectLst/>
                <a:latin typeface="Aptos SemiBold" panose="020B0004020202020204" pitchFamily="34" charset="0"/>
                <a:ea typeface="Times New Roman" panose="02020603050405020304" pitchFamily="18" charset="0"/>
              </a:rPr>
              <a:t>  TÍTULO DO TRABALHO</a:t>
            </a:r>
            <a:endParaRPr lang="pt-BR" sz="1800" b="1" dirty="0">
              <a:solidFill>
                <a:schemeClr val="accent6">
                  <a:lumMod val="75000"/>
                </a:schemeClr>
              </a:solidFill>
              <a:effectLst/>
              <a:latin typeface="Aptos SemiBold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EBFBAE7-50CD-D2BF-7A25-E80EC65A7E22}"/>
              </a:ext>
            </a:extLst>
          </p:cNvPr>
          <p:cNvSpPr txBox="1"/>
          <p:nvPr/>
        </p:nvSpPr>
        <p:spPr>
          <a:xfrm>
            <a:off x="2336411" y="1188198"/>
            <a:ext cx="7861493" cy="220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r>
              <a:rPr lang="pt-PT" sz="2800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Metodologia: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sz="18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- Apresentar a metodologia utilizada.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</a:t>
            </a:r>
            <a:r>
              <a:rPr lang="pt-PT" sz="18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Destacar o público-alvo da atividade desenvolvida, o local, os materiais utilizados,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descrever </a:t>
            </a:r>
            <a:r>
              <a:rPr lang="pt-PT" sz="18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as etapas das ações extensionistas.</a:t>
            </a:r>
            <a:endParaRPr lang="pt-BR" sz="18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pt-BR" sz="18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910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014FE-14D7-E49B-72AA-F0FA15EA3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8114D6A9-62CE-1B03-F085-93B99C33A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47D0B1BA-2076-E8E9-DFED-4EF58BF8AC84}"/>
              </a:ext>
            </a:extLst>
          </p:cNvPr>
          <p:cNvSpPr txBox="1"/>
          <p:nvPr/>
        </p:nvSpPr>
        <p:spPr>
          <a:xfrm>
            <a:off x="2336410" y="513930"/>
            <a:ext cx="9664257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effectLst/>
                <a:latin typeface="Aptos SemiBold" panose="020B0004020202020204" pitchFamily="34" charset="0"/>
                <a:ea typeface="Times New Roman" panose="02020603050405020304" pitchFamily="18" charset="0"/>
              </a:rPr>
              <a:t>  TÍTULO DO TRABALHO</a:t>
            </a:r>
            <a:endParaRPr lang="pt-BR" sz="1800" b="1" dirty="0">
              <a:solidFill>
                <a:schemeClr val="accent6">
                  <a:lumMod val="75000"/>
                </a:schemeClr>
              </a:solidFill>
              <a:effectLst/>
              <a:latin typeface="Aptos SemiBold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2102DF8-FD7E-0205-D56A-3EED0FC8CCEC}"/>
              </a:ext>
            </a:extLst>
          </p:cNvPr>
          <p:cNvSpPr txBox="1"/>
          <p:nvPr/>
        </p:nvSpPr>
        <p:spPr>
          <a:xfrm>
            <a:off x="2336410" y="1188198"/>
            <a:ext cx="8002171" cy="3648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r>
              <a:rPr lang="pt-PT" sz="2800" b="1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Desenvolvimento e processos avaliativos</a:t>
            </a:r>
            <a:r>
              <a:rPr lang="pt-PT" sz="2800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sz="18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- Desenvolvimento das atividades extensionistas;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P</a:t>
            </a:r>
            <a:r>
              <a:rPr lang="pt-PT" sz="18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rocessos de avaliação com base em resultados mensuráveis e qualitativos da ação.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</a:t>
            </a:r>
            <a:r>
              <a:rPr lang="pt-PT" sz="16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Considerar: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sz="16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(1) a participação da comunidade;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sz="16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(2) o impacto gerado;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sz="16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(3) a contribuição aos estudantes envolvidos. Inserir fotos ou outros registros que demonstrem as atividades extensionistas desenvolvidas para facilitar a análise e discussão do trabalho.</a:t>
            </a:r>
            <a:endParaRPr lang="pt-BR" sz="16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22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771C8-6197-E1F0-6079-80C953F97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597EC940-F39A-4D77-7A62-41269FD602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3DD3CCD-51DD-8C4C-296C-151EDDD44CC0}"/>
              </a:ext>
            </a:extLst>
          </p:cNvPr>
          <p:cNvSpPr txBox="1"/>
          <p:nvPr/>
        </p:nvSpPr>
        <p:spPr>
          <a:xfrm>
            <a:off x="2336410" y="513930"/>
            <a:ext cx="9664257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effectLst/>
                <a:latin typeface="Aptos SemiBold" panose="020B0004020202020204" pitchFamily="34" charset="0"/>
                <a:ea typeface="Times New Roman" panose="02020603050405020304" pitchFamily="18" charset="0"/>
              </a:rPr>
              <a:t>  TÍTULO DO TRABALHO</a:t>
            </a:r>
            <a:endParaRPr lang="pt-BR" sz="1800" b="1" dirty="0">
              <a:solidFill>
                <a:schemeClr val="accent6">
                  <a:lumMod val="75000"/>
                </a:schemeClr>
              </a:solidFill>
              <a:effectLst/>
              <a:latin typeface="Aptos SemiBold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3C2593A-2729-C927-FEEE-AABE11C241F4}"/>
              </a:ext>
            </a:extLst>
          </p:cNvPr>
          <p:cNvSpPr txBox="1"/>
          <p:nvPr/>
        </p:nvSpPr>
        <p:spPr>
          <a:xfrm>
            <a:off x="2336410" y="1188198"/>
            <a:ext cx="8002171" cy="3648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r>
              <a:rPr lang="pt-PT" sz="2800" b="1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Desenvolvimento e processos avaliativos</a:t>
            </a:r>
            <a:r>
              <a:rPr lang="pt-PT" sz="2800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sz="18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- Desenvolvimento das atividades extensionistas;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P</a:t>
            </a:r>
            <a:r>
              <a:rPr lang="pt-PT" sz="18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rocessos de avaliação com base em resultados mensuráveis e qualitativos da ação.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</a:t>
            </a:r>
            <a:r>
              <a:rPr lang="pt-PT" sz="16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Considerar: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sz="16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(1) a participação da comunidade;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sz="16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(2) o impacto gerado;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sz="16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</a:rPr>
              <a:t>(3) a contribuição aos estudantes envolvidos. Inserir fotos ou outros registros que demonstrem as atividades extensionistas desenvolvidas para facilitar a análise e discussão do trabalho.</a:t>
            </a:r>
            <a:endParaRPr lang="pt-BR" sz="16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727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44F50-F8F2-6342-8998-7E30C9564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4969F6C1-3FF9-A435-2D4E-BE315EDA7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0FBEA19A-72E1-56E2-D02B-37C9454D7883}"/>
              </a:ext>
            </a:extLst>
          </p:cNvPr>
          <p:cNvSpPr txBox="1"/>
          <p:nvPr/>
        </p:nvSpPr>
        <p:spPr>
          <a:xfrm>
            <a:off x="2336410" y="513930"/>
            <a:ext cx="9664257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effectLst/>
                <a:latin typeface="Aptos SemiBold" panose="020B0004020202020204" pitchFamily="34" charset="0"/>
                <a:ea typeface="Times New Roman" panose="02020603050405020304" pitchFamily="18" charset="0"/>
              </a:rPr>
              <a:t>  TÍTULO DO TRABALHO</a:t>
            </a:r>
            <a:endParaRPr lang="pt-BR" sz="1800" b="1" dirty="0">
              <a:solidFill>
                <a:schemeClr val="accent6">
                  <a:lumMod val="75000"/>
                </a:schemeClr>
              </a:solidFill>
              <a:effectLst/>
              <a:latin typeface="Aptos SemiBold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ABC187F-BE62-06BA-E0D3-43F4D3959FA3}"/>
              </a:ext>
            </a:extLst>
          </p:cNvPr>
          <p:cNvSpPr txBox="1"/>
          <p:nvPr/>
        </p:nvSpPr>
        <p:spPr>
          <a:xfrm>
            <a:off x="2336410" y="1145068"/>
            <a:ext cx="7058526" cy="1451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220" marR="117475">
              <a:lnSpc>
                <a:spcPct val="105000"/>
              </a:lnSpc>
              <a:spcBef>
                <a:spcPts val="660"/>
              </a:spcBef>
              <a:spcAft>
                <a:spcPts val="0"/>
              </a:spcAft>
            </a:pPr>
            <a:r>
              <a:rPr lang="pt-PT" sz="2800" b="1" dirty="0">
                <a:latin typeface="Aptos Display" panose="020B0004020202020204" pitchFamily="34" charset="0"/>
                <a:ea typeface="Arial" panose="020B0604020202020204" pitchFamily="34" charset="0"/>
              </a:rPr>
              <a:t>Resultados</a:t>
            </a:r>
            <a:r>
              <a:rPr lang="pt-PT" sz="3200" b="1" dirty="0">
                <a:latin typeface="Aptos Display" panose="020B0004020202020204" pitchFamily="34" charset="0"/>
                <a:ea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Times New Roman" panose="02020603050405020304" pitchFamily="18" charset="0"/>
              </a:rPr>
              <a:t>- Contribuições da ação extensionista;</a:t>
            </a:r>
          </a:p>
          <a:p>
            <a:pPr>
              <a:lnSpc>
                <a:spcPct val="150000"/>
              </a:lnSpc>
              <a:spcBef>
                <a:spcPts val="20"/>
              </a:spcBef>
            </a:pPr>
            <a:r>
              <a:rPr lang="pt-PT" dirty="0">
                <a:latin typeface="Aptos Display" panose="020B0004020202020204" pitchFamily="34" charset="0"/>
                <a:ea typeface="Arial" panose="020B0604020202020204" pitchFamily="34" charset="0"/>
              </a:rPr>
              <a:t>- Indicadores/ recomendações;</a:t>
            </a:r>
            <a:endParaRPr lang="pt-BR" dirty="0"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391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6482F-DE79-A7BA-9B7B-9703EBBAA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B829EC07-347B-459F-6A4C-BF9D2A192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475D9964-3534-1298-C637-2C5780C1ED10}"/>
              </a:ext>
            </a:extLst>
          </p:cNvPr>
          <p:cNvSpPr txBox="1"/>
          <p:nvPr/>
        </p:nvSpPr>
        <p:spPr>
          <a:xfrm>
            <a:off x="2336410" y="513930"/>
            <a:ext cx="9664257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effectLst/>
                <a:latin typeface="Aptos SemiBold" panose="020B0004020202020204" pitchFamily="34" charset="0"/>
                <a:ea typeface="Times New Roman" panose="02020603050405020304" pitchFamily="18" charset="0"/>
              </a:rPr>
              <a:t>  TÍTULO DO TRABALHO</a:t>
            </a:r>
            <a:endParaRPr lang="pt-BR" sz="1800" b="1" dirty="0">
              <a:solidFill>
                <a:schemeClr val="accent6">
                  <a:lumMod val="75000"/>
                </a:schemeClr>
              </a:solidFill>
              <a:effectLst/>
              <a:latin typeface="Aptos SemiBold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5DF032E-EBC2-CDBC-CBCB-43799D4A6A5F}"/>
              </a:ext>
            </a:extLst>
          </p:cNvPr>
          <p:cNvSpPr txBox="1"/>
          <p:nvPr/>
        </p:nvSpPr>
        <p:spPr>
          <a:xfrm>
            <a:off x="2474056" y="1032316"/>
            <a:ext cx="7884941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Considerações Finais: </a:t>
            </a:r>
          </a:p>
          <a:p>
            <a:pPr>
              <a:lnSpc>
                <a:spcPct val="150000"/>
              </a:lnSpc>
            </a:pPr>
            <a:r>
              <a:rPr lang="pt-P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Concluir se os objetivos foram alcançados a partir da discussão do desenvolvimento das atividades extensionistas e dos resultados alcançados. Enfatizar os resultados e o grau de transformação da situação inicial. </a:t>
            </a:r>
          </a:p>
          <a:p>
            <a:pPr>
              <a:lnSpc>
                <a:spcPct val="150000"/>
              </a:lnSpc>
            </a:pPr>
            <a:r>
              <a:rPr lang="pt-PT" dirty="0">
                <a:latin typeface="Calibri" panose="020F0502020204030204" pitchFamily="34" charset="0"/>
                <a:ea typeface="Arial" panose="020B0604020202020204" pitchFamily="34" charset="0"/>
              </a:rPr>
              <a:t>Potencial avanço para ações futuras.</a:t>
            </a:r>
            <a:endParaRPr lang="pt-BR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PT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536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EC5D4-36A7-04E2-EC29-85FAB2A40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4865FA9A-3952-6582-69FD-6811D390E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5EFB9478-8897-E07A-9E76-2AEB53C27E02}"/>
              </a:ext>
            </a:extLst>
          </p:cNvPr>
          <p:cNvSpPr txBox="1"/>
          <p:nvPr/>
        </p:nvSpPr>
        <p:spPr>
          <a:xfrm>
            <a:off x="2336410" y="513930"/>
            <a:ext cx="9664257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effectLst/>
                <a:latin typeface="Aptos SemiBold" panose="020B0004020202020204" pitchFamily="34" charset="0"/>
                <a:ea typeface="Times New Roman" panose="02020603050405020304" pitchFamily="18" charset="0"/>
              </a:rPr>
              <a:t>  TÍTULO DO TRABALHO</a:t>
            </a:r>
            <a:endParaRPr lang="pt-BR" sz="1800" b="1" dirty="0">
              <a:solidFill>
                <a:schemeClr val="accent6">
                  <a:lumMod val="75000"/>
                </a:schemeClr>
              </a:solidFill>
              <a:effectLst/>
              <a:latin typeface="Aptos SemiBold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3D0C220-DB2E-029B-3EAA-1C6D8A53E978}"/>
              </a:ext>
            </a:extLst>
          </p:cNvPr>
          <p:cNvSpPr txBox="1"/>
          <p:nvPr/>
        </p:nvSpPr>
        <p:spPr>
          <a:xfrm>
            <a:off x="2474055" y="1032316"/>
            <a:ext cx="7884941" cy="1529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Agradecimentos: </a:t>
            </a:r>
          </a:p>
          <a:p>
            <a:pPr>
              <a:lnSpc>
                <a:spcPct val="150000"/>
              </a:lnSpc>
            </a:pP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- às</a:t>
            </a:r>
            <a:r>
              <a:rPr lang="pt-PT" sz="1800" spc="-11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agências</a:t>
            </a:r>
            <a:r>
              <a:rPr lang="pt-PT" sz="1800" spc="-11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de</a:t>
            </a:r>
            <a:r>
              <a:rPr lang="pt-PT" sz="1800" spc="-115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fomento</a:t>
            </a:r>
            <a:r>
              <a:rPr lang="pt-PT" sz="1800" spc="-11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pela viabilização</a:t>
            </a:r>
            <a:r>
              <a:rPr lang="pt-PT" sz="1800" spc="-7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do</a:t>
            </a:r>
            <a:r>
              <a:rPr lang="pt-PT" sz="1800" spc="-7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projeto</a:t>
            </a:r>
            <a:r>
              <a:rPr lang="pt-PT" sz="1800" spc="-7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ou</a:t>
            </a:r>
            <a:r>
              <a:rPr lang="pt-PT" sz="1800" spc="-7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programa</a:t>
            </a:r>
            <a:r>
              <a:rPr lang="pt-PT" sz="1800" spc="-7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de</a:t>
            </a:r>
            <a:r>
              <a:rPr lang="pt-PT" sz="1800" spc="-7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extensão e da agência</a:t>
            </a:r>
            <a:r>
              <a:rPr lang="pt-PT" sz="1800" spc="-75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de</a:t>
            </a:r>
            <a:r>
              <a:rPr lang="pt-PT" sz="1800" spc="-7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fomento</a:t>
            </a:r>
            <a:r>
              <a:rPr lang="pt-PT" sz="1800" spc="-65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da</a:t>
            </a:r>
            <a:r>
              <a:rPr lang="pt-PT" sz="1800" spc="-7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bolsa</a:t>
            </a:r>
            <a:r>
              <a:rPr lang="pt-PT" sz="1800" spc="-7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recebida. </a:t>
            </a:r>
            <a:endParaRPr lang="pt-BR" sz="18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1862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409</Words>
  <Application>Microsoft Office PowerPoint</Application>
  <PresentationFormat>Widescreen</PresentationFormat>
  <Paragraphs>51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Aptos Black</vt:lpstr>
      <vt:lpstr>Aptos Display</vt:lpstr>
      <vt:lpstr>Aptos SemiBold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Luisa Boavista Lustosa Cavalcante</dc:creator>
  <cp:lastModifiedBy>Felipe Eduardo da Luz</cp:lastModifiedBy>
  <cp:revision>18</cp:revision>
  <dcterms:created xsi:type="dcterms:W3CDTF">2023-09-14T13:38:13Z</dcterms:created>
  <dcterms:modified xsi:type="dcterms:W3CDTF">2026-09-10T19:10:21Z</dcterms:modified>
</cp:coreProperties>
</file>