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A6561-3365-3D8C-E9E7-EE6E26695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F60384-6899-98E8-64A4-99F399B7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EF4CA-95EB-5529-9A61-0B7FEA12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FA827F-00B6-BB42-28C2-A9DD3D86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1DB249-9DC1-444B-60E3-B62EEA39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9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5D082-B299-5182-9B30-6595D7AC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F53291-72BA-5A83-A643-1AE885495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7908F-4FC2-D7C2-5429-5BE5A900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05F361-1A34-8321-5A06-ADB86396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7104AE-2149-BBB6-2DD5-873B3D4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8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98B4A5-01C9-AAE3-59AB-5EC2FF820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2E9A71-D38B-2483-FADB-29CD5CFB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BD81F-423A-1330-079F-6CD3908F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3BFB38-1D71-7E70-20A7-B1D42255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DBC98-D8D8-D29D-C268-6EF5D5EB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49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1BF6E-1D89-F022-54CF-7D5FA323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23F5B-4BD0-F91E-07A2-EE447B25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0EE9D0-39B7-29BB-A1B3-8CF54CA9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984A03-A057-A6E4-0294-E441BF3A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6F438-DE7C-9AC8-B907-8FD570C7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C8DE-F034-AAA5-5366-566D5DFA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BC46C7-2543-6A48-3C98-7FB189E29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883318-01D2-6277-B017-B6B5EF67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F2064-389B-962F-F158-8138B615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EA16C-1D62-C31A-4C30-1B866386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06BC9-0B9D-2865-8595-6F01C416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1FA5B-571A-C05E-BEB5-3B2C4564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14C41A-E21E-2A75-68C7-70B9319BB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9AFDCB-1A99-E645-A1A8-51BE3FA8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1E1D7-DA18-91E0-58E4-3E52B49A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DC7034-D4EC-8F9F-9A70-C5514573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1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8E504-5711-11D9-5CD7-96571090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BDB5EC-FE33-39CD-D029-519A44FF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1F33D3-D728-DF0F-4A28-4EC4F7637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7EA0E7-6379-19B1-75E5-EE6A8B638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18942F7-7A27-1355-0A83-122E3F6E1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A98FB3-1AC8-836D-5AC9-6656F539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D4A106-4700-F67A-0353-C2D40B1C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E46EB7-A8C6-4040-7C38-1309FB9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28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E7F10-F337-F8A9-B245-B4D538C8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F18625-EFBC-CCF3-DBD2-CE66BA9F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7A3926-1475-8F01-B90C-F54CB469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C34777-43C4-724D-EFBF-6AC1E1B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6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EDFA09-089F-5972-DA5E-0C3AA2CA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1F7349-67A1-8B3A-4836-0B1B9071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9B9C5C-845C-4315-714C-6B958A85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92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51AC6-FAB2-DCE7-4E1E-F0C32D8F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8BEC8-759E-3403-245B-C61F98CE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212EF0-7395-79F5-4CAE-D9761E58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683B35-6BA5-9A8E-B19E-EBF2B3AB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7CF4A6-4168-E518-987C-392F530E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6AF5FF-7C40-9CE1-0C89-9708D390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7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CF360-50BD-34B8-0020-CCE3D49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924FAA-748D-E6FD-DA82-DC5E314D4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4731CF-62AA-3C9F-9322-80AE90235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F9AA52-4ED6-3E18-4380-939635B5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D1748-7F09-32ED-44F9-BC0B2AB4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884B26-3BCB-B220-29A3-8EEB3970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9824C0-5F7D-3FF5-6539-F4858B25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439915-03E4-235D-8558-A9D502F5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9986E8-F7E2-EF66-E182-E428FF215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D483-BD6F-49E2-B3FA-2E414DC43F12}" type="datetimeFigureOut">
              <a:rPr lang="pt-BR" smtClean="0"/>
              <a:pPr/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61B57-0FE5-F07A-7DF0-42E20E3A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7DAD5-7F96-9152-3C02-2A782677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D237-1C83-4C34-BBF7-E155522BAC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9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0096495-2BDD-8E57-F997-1D449EEE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CB3301-E113-0F45-FD5E-E2776585B83E}"/>
              </a:ext>
            </a:extLst>
          </p:cNvPr>
          <p:cNvSpPr txBox="1"/>
          <p:nvPr/>
        </p:nvSpPr>
        <p:spPr>
          <a:xfrm>
            <a:off x="3752957" y="2552271"/>
            <a:ext cx="4686086" cy="74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ptos Black" panose="020B0004020202020204" pitchFamily="34" charset="0"/>
                <a:ea typeface="Times New Roman" panose="02020603050405020304" pitchFamily="18" charset="0"/>
              </a:rPr>
              <a:t>TÍTULO DO TRABALHO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effectLst/>
              <a:latin typeface="Aptos Black" panose="020B00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EEE36-BD9C-AC7E-93A1-5739F7CE82CA}"/>
              </a:ext>
            </a:extLst>
          </p:cNvPr>
          <p:cNvSpPr txBox="1"/>
          <p:nvPr/>
        </p:nvSpPr>
        <p:spPr>
          <a:xfrm>
            <a:off x="611303" y="3279525"/>
            <a:ext cx="10969395" cy="221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7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Área Temática</a:t>
            </a:r>
            <a:r>
              <a:rPr lang="pt-BR" sz="17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 </a:t>
            </a:r>
            <a:endParaRPr lang="pt-BR" sz="17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Projeto/Programa de Extensão nº/</a:t>
            </a:r>
            <a:r>
              <a:rPr lang="pt-BR" sz="17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 Instituição de Ensino (SIGLA)</a:t>
            </a:r>
            <a:r>
              <a:rPr lang="pt-BR" sz="17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 </a:t>
            </a:r>
            <a:endParaRPr lang="pt-BR" sz="17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Coordenador(a): </a:t>
            </a:r>
            <a:r>
              <a:rPr lang="pt-BR" sz="17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Nome SOBRENOME</a:t>
            </a:r>
            <a:endParaRPr lang="pt-BR" sz="17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Autores: </a:t>
            </a:r>
            <a:r>
              <a:rPr lang="pt-BR" sz="17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Nome SOBRENOME; Nome SOBRENOME; Nome SOBRENOME</a:t>
            </a:r>
            <a:endParaRPr lang="pt-BR" sz="17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Nome SOBRENOME; Nome SOBRENOME</a:t>
            </a:r>
            <a:endParaRPr lang="pt-BR" sz="17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3C2D75-71FC-042B-452E-0E1C54A67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830D1C0-8885-91D8-D3A1-6EC006B319AD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70118D-CB18-3923-129E-442F1125399E}"/>
              </a:ext>
            </a:extLst>
          </p:cNvPr>
          <p:cNvSpPr txBox="1"/>
          <p:nvPr/>
        </p:nvSpPr>
        <p:spPr>
          <a:xfrm>
            <a:off x="2336410" y="1232272"/>
            <a:ext cx="7603586" cy="120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Palavras-chave: </a:t>
            </a:r>
          </a:p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separadas por vírgula, mínimo de 3, máximo de 5 palavras, espaçamento 1,0 com espaço depois, pular 1 linha).</a:t>
            </a:r>
            <a:endParaRPr lang="pt-BR" sz="28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E338039-9083-0755-F798-F07FF3E66311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09BBBD-02C2-8127-151F-1662124A726B}"/>
              </a:ext>
            </a:extLst>
          </p:cNvPr>
          <p:cNvSpPr txBox="1"/>
          <p:nvPr/>
        </p:nvSpPr>
        <p:spPr>
          <a:xfrm>
            <a:off x="2336410" y="2662389"/>
            <a:ext cx="7603586" cy="3048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Introdução: </a:t>
            </a:r>
          </a:p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  <a:buFontTx/>
              <a:buChar char="-"/>
            </a:pPr>
            <a:r>
              <a:rPr lang="pt-PT" sz="2800" dirty="0"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dirty="0">
                <a:latin typeface="Aptos Display" panose="020B0004020202020204" pitchFamily="34" charset="0"/>
                <a:ea typeface="Arial" panose="020B0604020202020204" pitchFamily="34" charset="0"/>
              </a:rPr>
              <a:t>insights da pesquisa (estímulo, investigação...)</a:t>
            </a:r>
          </a:p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  <a:buFontTx/>
              <a:buChar char="-"/>
            </a:pPr>
            <a:r>
              <a:rPr lang="pt-PT" dirty="0">
                <a:latin typeface="Aptos Display" panose="020B0004020202020204" pitchFamily="34" charset="0"/>
                <a:ea typeface="Arial" panose="020B0604020202020204" pitchFamily="34" charset="0"/>
              </a:rPr>
              <a:t> originalidade/ estrutura do projeto</a:t>
            </a:r>
          </a:p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  <a:buFontTx/>
              <a:buChar char="-"/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 os objetivos da pesquisa.</a:t>
            </a:r>
            <a:endParaRPr lang="pt-PT" dirty="0"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marL="109220" marR="117475">
              <a:lnSpc>
                <a:spcPct val="105000"/>
              </a:lnSpc>
              <a:spcBef>
                <a:spcPts val="66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apresentar o objeto </a:t>
            </a:r>
            <a:r>
              <a:rPr lang="pt-BR" dirty="0">
                <a:latin typeface="Aptos Display"/>
              </a:rPr>
              <a:t>claramente e o delineamento do que será examinado no caso</a:t>
            </a:r>
            <a:r>
              <a:rPr lang="pt-PT" dirty="0">
                <a:latin typeface="Aptos Display"/>
                <a:ea typeface="Times New Roman" panose="02020603050405020304" pitchFamily="18" charset="0"/>
              </a:rPr>
              <a:t>;</a:t>
            </a:r>
          </a:p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endParaRPr lang="pt-PT" sz="2800" b="1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31A72B0-EA3A-A95D-5A56-76680BC83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EC92DA51-4ADD-0EB2-A815-6D4C3750A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1240-BCC1-090D-54EF-B49D28B2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4D396C-4EDF-6E11-607E-E1CEADF4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1DF8D9C-F4F4-BC7F-F549-D71E9304559E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00DF17-471B-AE35-F4D6-8421AB691D46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2CF598B-496D-A96E-6C79-688F7DE0B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38628E35-013A-6B26-A343-2C6D57DE9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2CD7B5-025F-72E2-F423-6B114CBF79AF}"/>
              </a:ext>
            </a:extLst>
          </p:cNvPr>
          <p:cNvSpPr txBox="1"/>
          <p:nvPr/>
        </p:nvSpPr>
        <p:spPr>
          <a:xfrm>
            <a:off x="2336410" y="1159457"/>
            <a:ext cx="7861494" cy="211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latin typeface="Aptos Display" panose="020B0004020202020204" pitchFamily="34" charset="0"/>
                <a:ea typeface="Times New Roman" panose="02020603050405020304" pitchFamily="18" charset="0"/>
              </a:rPr>
              <a:t>D</a:t>
            </a:r>
            <a:r>
              <a:rPr lang="pt-PT" sz="2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esenvolvimento da ação</a:t>
            </a: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P</a:t>
            </a:r>
            <a:r>
              <a:rPr lang="pt-PT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opulação beneficiada;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I</a:t>
            </a:r>
            <a:r>
              <a:rPr lang="pt-PT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mpacto social;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I</a:t>
            </a:r>
            <a:r>
              <a:rPr lang="pt-PT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mpacto na formação do(a) estudante</a:t>
            </a:r>
            <a:r>
              <a:rPr lang="pt-PT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.</a:t>
            </a:r>
            <a:endParaRPr lang="pt-BR" sz="16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5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DA3B-0617-4FB6-F3E7-B39BBDE6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ABBC499-CF2B-9E6F-7758-B1E03C8B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99627C2-458C-8C9C-F2F2-6A02A47C728D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92C693D-0A2D-84DC-59ED-F7FFFD4B81A2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28FA4C4B-321A-7F70-B77C-C91586DA5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83838FF4-1854-78CF-B39C-29BEA11A4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EBFBAE7-50CD-D2BF-7A25-E80EC65A7E22}"/>
              </a:ext>
            </a:extLst>
          </p:cNvPr>
          <p:cNvSpPr txBox="1"/>
          <p:nvPr/>
        </p:nvSpPr>
        <p:spPr>
          <a:xfrm>
            <a:off x="2336411" y="1188198"/>
            <a:ext cx="7861493" cy="220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Metodologia: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- Apresentar a metodologia utilizada.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Destacar o público-alvo da atividade desenvolvida, o local, os materiais utilizados,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descrever </a:t>
            </a: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as etapas das ações extensionistas.</a:t>
            </a:r>
            <a:endParaRPr lang="pt-BR" sz="18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lang="pt-BR" sz="18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1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14FE-14D7-E49B-72AA-F0FA15EA3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5F2F0D3-035F-5EF4-98F4-31F2DE1F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C6372C-AC9F-0964-95F3-51A2C8A7546B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D0B1BA-2076-E8E9-DFED-4EF58BF8AC84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C5F4048F-DA64-8095-174A-197AFC7E9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59233926-00BA-0C77-ABCA-8CD61CD25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102DF8-FD7E-0205-D56A-3EED0FC8CCEC}"/>
              </a:ext>
            </a:extLst>
          </p:cNvPr>
          <p:cNvSpPr txBox="1"/>
          <p:nvPr/>
        </p:nvSpPr>
        <p:spPr>
          <a:xfrm>
            <a:off x="2336410" y="1188198"/>
            <a:ext cx="8002171" cy="3648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Desenvolvimento e processos avaliativos</a:t>
            </a: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- Desenvolvimento das atividades extensionistas;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P</a:t>
            </a: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rocessos de avaliação com base em resultados mensuráveis e qualitativos da ação.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Considerar: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(1) a participação da comunidade;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(2) o impacto gerado;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(3) a contribuição aos estudantes envolvidos. Inserir fotos ou outros registros que demonstrem as atividades extensionistas desenvolvidas para facilitar a análise e discussão do trabalho.</a:t>
            </a:r>
            <a:endParaRPr lang="pt-BR" sz="16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71C8-6197-E1F0-6079-80C953F97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A89E34F-B04C-F62C-E5A4-668B81EA3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18F491A-2657-172A-685E-262D12B880C9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DD3CCD-51DD-8C4C-296C-151EDDD44CC0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6417013-8D2C-560C-E2F1-AA9E50043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145EA5D7-3033-9FEE-F89B-4B8194BBF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3C2593A-2729-C927-FEEE-AABE11C241F4}"/>
              </a:ext>
            </a:extLst>
          </p:cNvPr>
          <p:cNvSpPr txBox="1"/>
          <p:nvPr/>
        </p:nvSpPr>
        <p:spPr>
          <a:xfrm>
            <a:off x="2336410" y="1188198"/>
            <a:ext cx="8002171" cy="3648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Desenvolvimento e processos avaliativos</a:t>
            </a:r>
            <a:r>
              <a:rPr lang="pt-PT" sz="28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- Desenvolvimento das atividades extensionistas;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P</a:t>
            </a:r>
            <a:r>
              <a:rPr lang="pt-PT" sz="18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rocessos de avaliação com base em resultados mensuráveis e qualitativos da ação.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- </a:t>
            </a: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Considerar: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(1) a participação da comunidade;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(2) o impacto gerado;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16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(3) a contribuição aos estudantes envolvidos. Inserir fotos ou outros registros que demonstrem as atividades extensionistas desenvolvidas para facilitar a análise e discussão do trabalho.</a:t>
            </a:r>
            <a:endParaRPr lang="pt-BR" sz="16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2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4F50-F8F2-6342-8998-7E30C9564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BE2DC8-F7BE-D3C5-C2BE-6BAA8247A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5251513-DECA-A3D5-7E90-7AFAA0BEBC90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BEA19A-72E1-56E2-D02B-37C9454D7883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5CD8A22-69F1-49EB-E910-6F818759E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306D0DDA-AEE2-6AC9-2F32-100EC6D76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BC187F-BE62-06BA-E0D3-43F4D3959FA3}"/>
              </a:ext>
            </a:extLst>
          </p:cNvPr>
          <p:cNvSpPr txBox="1"/>
          <p:nvPr/>
        </p:nvSpPr>
        <p:spPr>
          <a:xfrm>
            <a:off x="2336410" y="1145068"/>
            <a:ext cx="7058526" cy="1451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220" marR="117475">
              <a:lnSpc>
                <a:spcPct val="105000"/>
              </a:lnSpc>
              <a:spcBef>
                <a:spcPts val="660"/>
              </a:spcBef>
              <a:spcAft>
                <a:spcPts val="0"/>
              </a:spcAft>
            </a:pPr>
            <a:r>
              <a:rPr lang="pt-PT" sz="3200" b="1" dirty="0">
                <a:latin typeface="Aptos Display" panose="020B0004020202020204" pitchFamily="34" charset="0"/>
                <a:ea typeface="Arial" panose="020B0604020202020204" pitchFamily="34" charset="0"/>
              </a:rPr>
              <a:t>Resultados: 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sz="2000" dirty="0">
                <a:latin typeface="Aptos Display" panose="020B0004020202020204" pitchFamily="34" charset="0"/>
                <a:ea typeface="Times New Roman" panose="02020603050405020304" pitchFamily="18" charset="0"/>
              </a:rPr>
              <a:t>- Contribuições da ação extensionista</a:t>
            </a:r>
            <a:r>
              <a:rPr lang="pt-PT" dirty="0">
                <a:latin typeface="Aptos Display" panose="020B0004020202020204" pitchFamily="34" charset="0"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pt-PT" dirty="0">
                <a:latin typeface="Aptos Display" panose="020B0004020202020204" pitchFamily="34" charset="0"/>
                <a:ea typeface="Arial" panose="020B0604020202020204" pitchFamily="34" charset="0"/>
              </a:rPr>
              <a:t>- Indicadores/ recomendações;</a:t>
            </a:r>
            <a:endParaRPr lang="pt-BR" dirty="0"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482F-DE79-A7BA-9B7B-9703EBBAA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CA76328-2E95-CC03-76C7-8C4A28BE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3F5FDE7-0535-A92B-A762-3221737A3358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5D9964-3534-1298-C637-2C5780C1ED10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B20111A-F001-4E53-273B-157E1F3CD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52B4B556-6080-973F-0945-9625F60C4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5DF032E-EBC2-CDBC-CBCB-43799D4A6A5F}"/>
              </a:ext>
            </a:extLst>
          </p:cNvPr>
          <p:cNvSpPr txBox="1"/>
          <p:nvPr/>
        </p:nvSpPr>
        <p:spPr>
          <a:xfrm>
            <a:off x="2474056" y="1032316"/>
            <a:ext cx="788494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Considerações Finais: </a:t>
            </a:r>
          </a:p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Concluir se os objetivos foram alcançados a partir da discussão do desenvolvimento das atividades extensionistas e dos resultados alcançados. Enfatizar os resultados e o grau de transformação da situação inicial. 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ea typeface="Arial" panose="020B0604020202020204" pitchFamily="34" charset="0"/>
              </a:rPr>
              <a:t>Potencial avanço para ações futuras.</a:t>
            </a:r>
            <a:endParaRPr lang="pt-BR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3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C5D4-36A7-04E2-EC29-85FAB2A4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4D2372F-0F8B-7415-43CF-5421515B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850"/>
            <a:ext cx="12211291" cy="686885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42A5605-2DD3-50B4-D6F1-6ED7359545F4}"/>
              </a:ext>
            </a:extLst>
          </p:cNvPr>
          <p:cNvSpPr/>
          <p:nvPr/>
        </p:nvSpPr>
        <p:spPr>
          <a:xfrm>
            <a:off x="2026921" y="152400"/>
            <a:ext cx="9973746" cy="6580094"/>
          </a:xfrm>
          <a:prstGeom prst="roundRect">
            <a:avLst>
              <a:gd name="adj" fmla="val 72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EFB9478-8897-E07A-9E76-2AEB53C27E02}"/>
              </a:ext>
            </a:extLst>
          </p:cNvPr>
          <p:cNvSpPr txBox="1"/>
          <p:nvPr/>
        </p:nvSpPr>
        <p:spPr>
          <a:xfrm>
            <a:off x="2336410" y="513930"/>
            <a:ext cx="9664257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 SemiBold" panose="020B0004020202020204" pitchFamily="34" charset="0"/>
                <a:ea typeface="Times New Roman" panose="02020603050405020304" pitchFamily="18" charset="0"/>
              </a:rPr>
              <a:t>  TÍTULO DO TRABALHO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effectLst/>
              <a:latin typeface="Aptos SemiBold" panose="020B00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310D250-7FC5-F12F-0F40-8B28D6CA4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52" y="3991087"/>
            <a:ext cx="1186680" cy="265176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96B16365-8ECA-1599-EB9C-49F92E7CF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5" y="168535"/>
            <a:ext cx="1658251" cy="10896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3D0C220-DB2E-029B-3EAA-1C6D8A53E978}"/>
              </a:ext>
            </a:extLst>
          </p:cNvPr>
          <p:cNvSpPr txBox="1"/>
          <p:nvPr/>
        </p:nvSpPr>
        <p:spPr>
          <a:xfrm>
            <a:off x="2474055" y="1032316"/>
            <a:ext cx="7884941" cy="1529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Agradecimentos: </a:t>
            </a:r>
          </a:p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- às</a:t>
            </a:r>
            <a:r>
              <a:rPr lang="pt-PT" sz="1800" spc="-11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agências</a:t>
            </a:r>
            <a:r>
              <a:rPr lang="pt-PT" sz="1800" spc="-11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de</a:t>
            </a:r>
            <a:r>
              <a:rPr lang="pt-PT" sz="1800" spc="-115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fomento</a:t>
            </a:r>
            <a:r>
              <a:rPr lang="pt-PT" sz="1800" spc="-11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pela viabilização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do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projeto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ou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programa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de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extensão e da agência</a:t>
            </a:r>
            <a:r>
              <a:rPr lang="pt-PT" sz="1800" spc="-75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de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fomento</a:t>
            </a:r>
            <a:r>
              <a:rPr lang="pt-PT" sz="1800" spc="-65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da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bolsa</a:t>
            </a:r>
            <a:r>
              <a:rPr lang="pt-PT" sz="1800" spc="-7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recebida. </a:t>
            </a:r>
            <a:endParaRPr lang="pt-BR" sz="1800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86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409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Aptos Black</vt:lpstr>
      <vt:lpstr>Aptos Display</vt:lpstr>
      <vt:lpstr>Aptos SemiBold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Luisa Boavista Lustosa Cavalcante</dc:creator>
  <cp:lastModifiedBy>Lucas Fernando de Souza Martins</cp:lastModifiedBy>
  <cp:revision>16</cp:revision>
  <dcterms:created xsi:type="dcterms:W3CDTF">2023-09-14T13:38:13Z</dcterms:created>
  <dcterms:modified xsi:type="dcterms:W3CDTF">2025-08-26T13:30:06Z</dcterms:modified>
</cp:coreProperties>
</file>