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58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7A6561-3365-3D8C-E9E7-EE6E26695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F60384-6899-98E8-64A4-99F399B75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6EF4CA-95EB-5529-9A61-0B7FEA122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FA827F-00B6-BB42-28C2-A9DD3D86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1DB249-9DC1-444B-60E3-B62EEA39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99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5D082-B299-5182-9B30-6595D7AC8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F53291-72BA-5A83-A643-1AE885495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B7908F-4FC2-D7C2-5429-5BE5A900E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05F361-1A34-8321-5A06-ADB86396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7104AE-2149-BBB6-2DD5-873B3D42A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8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98B4A5-01C9-AAE3-59AB-5EC2FF820F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82E9A71-D38B-2483-FADB-29CD5CFBE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DBD81F-423A-1330-079F-6CD3908FE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3BFB38-1D71-7E70-20A7-B1D42255C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9DBC98-D8D8-D29D-C268-6EF5D5EB0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49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1BF6E-1D89-F022-54CF-7D5FA323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B23F5B-4BD0-F91E-07A2-EE447B255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0EE9D0-39B7-29BB-A1B3-8CF54CA9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984A03-A057-A6E4-0294-E441BF3A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66F438-DE7C-9AC8-B907-8FD570C7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52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DC8DE-F034-AAA5-5366-566D5DFAD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BC46C7-2543-6A48-3C98-7FB189E29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883318-01D2-6277-B017-B6B5EF67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AF2064-389B-962F-F158-8138B615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7EA16C-1D62-C31A-4C30-1B866386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2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06BC9-0B9D-2865-8595-6F01C4167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01FA5B-571A-C05E-BEB5-3B2C45640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F14C41A-E21E-2A75-68C7-70B9319BB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9AFDCB-1A99-E645-A1A8-51BE3FA8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211E1D7-DA18-91E0-58E4-3E52B49A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3DC7034-D4EC-8F9F-9A70-C5514573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11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8E504-5711-11D9-5CD7-96571090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BDB5EC-FE33-39CD-D029-519A44FF9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71F33D3-D728-DF0F-4A28-4EC4F7637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27EA0E7-6379-19B1-75E5-EE6A8B638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18942F7-7A27-1355-0A83-122E3F6E1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FA98FB3-1AC8-836D-5AC9-6656F539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D4A106-4700-F67A-0353-C2D40B1C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EE46EB7-A8C6-4040-7C38-1309FB9C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28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E7F10-F337-F8A9-B245-B4D538C8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EF18625-EFBC-CCF3-DBD2-CE66BA9F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67A3926-1475-8F01-B90C-F54CB4695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FC34777-43C4-724D-EFBF-6AC1E1B70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67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2EDFA09-089F-5972-DA5E-0C3AA2CA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F1F7349-67A1-8B3A-4836-0B1B9071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29B9C5C-845C-4315-714C-6B958A85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92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51AC6-FAB2-DCE7-4E1E-F0C32D8F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A8BEC8-759E-3403-245B-C61F98CEC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2212EF0-7395-79F5-4CAE-D9761E58A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6683B35-6BA5-9A8E-B19E-EBF2B3AB4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57CF4A6-4168-E518-987C-392F530E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6AF5FF-7C40-9CE1-0C89-9708D390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70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CF360-50BD-34B8-0020-CCE3D495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8924FAA-748D-E6FD-DA82-DC5E314D43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4731CF-62AA-3C9F-9322-80AE90235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F9AA52-4ED6-3E18-4380-939635B58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D1748-7F09-32ED-44F9-BC0B2AB4F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884B26-3BCB-B220-29A3-8EEB3970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14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39824C0-5F7D-3FF5-6539-F4858B252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439915-03E4-235D-8558-A9D502F5A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9986E8-F7E2-EF66-E182-E428FF215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D483-BD6F-49E2-B3FA-2E414DC43F12}" type="datetimeFigureOut">
              <a:rPr lang="pt-BR" smtClean="0"/>
              <a:pPr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C61B57-0FE5-F07A-7DF0-42E20E3A9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47DAD5-7F96-9152-3C02-2A7826774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D237-1C83-4C34-BBF7-E155522BAC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6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Uma imagem contendo Forma&#10;&#10;Descrição gerada automaticamente">
            <a:extLst>
              <a:ext uri="{FF2B5EF4-FFF2-40B4-BE49-F238E27FC236}">
                <a16:creationId xmlns:a16="http://schemas.microsoft.com/office/drawing/2014/main" id="{848EDEDB-28C2-0128-6596-4D5BAB5B58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3"/>
          <a:stretch/>
        </p:blipFill>
        <p:spPr>
          <a:xfrm rot="5400000">
            <a:off x="3373148" y="-3373146"/>
            <a:ext cx="5445706" cy="1219199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1CB3301-E113-0F45-FD5E-E2776585B83E}"/>
              </a:ext>
            </a:extLst>
          </p:cNvPr>
          <p:cNvSpPr txBox="1"/>
          <p:nvPr/>
        </p:nvSpPr>
        <p:spPr>
          <a:xfrm>
            <a:off x="3752957" y="2634737"/>
            <a:ext cx="4686086" cy="676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effectLst/>
                <a:latin typeface="Aptos Black" panose="020B0004020202020204" pitchFamily="34" charset="0"/>
                <a:ea typeface="Times New Roman" panose="02020603050405020304" pitchFamily="18" charset="0"/>
              </a:rPr>
              <a:t>TÍTULO DO TRABALHO</a:t>
            </a:r>
            <a:endParaRPr lang="pt-BR" sz="2800" b="1" dirty="0">
              <a:solidFill>
                <a:schemeClr val="accent6">
                  <a:lumMod val="75000"/>
                </a:schemeClr>
              </a:solidFill>
              <a:effectLst/>
              <a:latin typeface="Aptos Black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Imagem 5" descr="Uma imagem contendo Forma&#10;&#10;Descrição gerada automaticamente">
            <a:extLst>
              <a:ext uri="{FF2B5EF4-FFF2-40B4-BE49-F238E27FC236}">
                <a16:creationId xmlns:a16="http://schemas.microsoft.com/office/drawing/2014/main" id="{57D9190C-1769-1832-7F92-E7DA6EA7E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103" y="334861"/>
            <a:ext cx="3835559" cy="222323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95EEE36-BD9C-AC7E-93A1-5739F7CE82CA}"/>
              </a:ext>
            </a:extLst>
          </p:cNvPr>
          <p:cNvSpPr txBox="1"/>
          <p:nvPr/>
        </p:nvSpPr>
        <p:spPr>
          <a:xfrm>
            <a:off x="611303" y="3429000"/>
            <a:ext cx="10969395" cy="2016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700" b="1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Área Temática</a:t>
            </a:r>
            <a:r>
              <a:rPr lang="pt-BR" sz="17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 </a:t>
            </a:r>
            <a:endParaRPr lang="pt-BR" sz="17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700" b="1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Projeto/Programa de Extensão nº/</a:t>
            </a:r>
            <a:r>
              <a:rPr lang="pt-BR" sz="1700" b="1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 Instituição de Ensino (SIGLA)</a:t>
            </a:r>
            <a:r>
              <a:rPr lang="pt-BR" sz="17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 </a:t>
            </a:r>
            <a:endParaRPr lang="pt-BR" sz="17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700" b="1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Coordenador(a): </a:t>
            </a:r>
            <a:r>
              <a:rPr lang="pt-BR" sz="17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Nome SOBRENOME</a:t>
            </a:r>
            <a:endParaRPr lang="pt-BR" sz="17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700" b="1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Autores: </a:t>
            </a:r>
            <a:r>
              <a:rPr lang="pt-BR" sz="17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Nome SOBRENOME; Nome SOBRENOME; Nome SOBRENOME</a:t>
            </a:r>
            <a:endParaRPr lang="pt-BR" sz="17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7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Nome SOBRENOME; Nome SOBRENOME</a:t>
            </a:r>
            <a:endParaRPr lang="pt-BR" sz="17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0" name="Imagem 9" descr="Desenho de animal com fundo preto&#10;&#10;Descrição gerada automaticamente com confiança baixa">
            <a:extLst>
              <a:ext uri="{FF2B5EF4-FFF2-40B4-BE49-F238E27FC236}">
                <a16:creationId xmlns:a16="http://schemas.microsoft.com/office/drawing/2014/main" id="{7C7343D6-E20F-4C8C-1BC7-3CF69E7E8F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516972"/>
            <a:ext cx="10096500" cy="134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5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Forma&#10;&#10;Descrição gerada automaticamente">
            <a:extLst>
              <a:ext uri="{FF2B5EF4-FFF2-40B4-BE49-F238E27FC236}">
                <a16:creationId xmlns:a16="http://schemas.microsoft.com/office/drawing/2014/main" id="{B4E19E32-B55A-8F1E-E192-5E892140045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2" cy="12191998"/>
          </a:xfrm>
          <a:prstGeom prst="rect">
            <a:avLst/>
          </a:prstGeom>
        </p:spPr>
      </p:pic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6A606749-0C0D-0808-DD8A-6BE7C5298977}"/>
              </a:ext>
            </a:extLst>
          </p:cNvPr>
          <p:cNvSpPr/>
          <p:nvPr/>
        </p:nvSpPr>
        <p:spPr>
          <a:xfrm>
            <a:off x="2026921" y="308614"/>
            <a:ext cx="9973746" cy="7703640"/>
          </a:xfrm>
          <a:prstGeom prst="roundRect">
            <a:avLst>
              <a:gd name="adj" fmla="val 72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6" name="Imagem 5" descr="Uma imagem contendo Forma&#10;&#10;Descrição gerada automaticamente">
            <a:extLst>
              <a:ext uri="{FF2B5EF4-FFF2-40B4-BE49-F238E27FC236}">
                <a16:creationId xmlns:a16="http://schemas.microsoft.com/office/drawing/2014/main" id="{5D61783B-9FF3-A73E-C9C8-F3EB2375C1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6" y="385283"/>
            <a:ext cx="1460426" cy="846519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270118D-CB18-3923-129E-442F1125399E}"/>
              </a:ext>
            </a:extLst>
          </p:cNvPr>
          <p:cNvSpPr txBox="1"/>
          <p:nvPr/>
        </p:nvSpPr>
        <p:spPr>
          <a:xfrm>
            <a:off x="2103121" y="1197767"/>
            <a:ext cx="7603586" cy="1207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r>
              <a:rPr lang="pt-PT" sz="2800" b="1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Palavras-chave: </a:t>
            </a:r>
          </a:p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separadas por vírgula, mínimo de 3, máximo de 5 palavras, espaçamento 1,0 com espaço depois, pular 1 linha).</a:t>
            </a:r>
            <a:endParaRPr lang="pt-BR" sz="28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E338039-9083-0755-F798-F07FF3E66311}"/>
              </a:ext>
            </a:extLst>
          </p:cNvPr>
          <p:cNvSpPr txBox="1"/>
          <p:nvPr/>
        </p:nvSpPr>
        <p:spPr>
          <a:xfrm>
            <a:off x="2103121" y="479425"/>
            <a:ext cx="9664257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ptos SemiBold" panose="020B0004020202020204" pitchFamily="34" charset="0"/>
                <a:ea typeface="Times New Roman" panose="02020603050405020304" pitchFamily="18" charset="0"/>
              </a:rPr>
              <a:t>  TÍTULO DO TRABALHO</a:t>
            </a:r>
            <a:endParaRPr lang="pt-BR" sz="1800" b="1" dirty="0">
              <a:solidFill>
                <a:schemeClr val="accent6">
                  <a:lumMod val="75000"/>
                </a:schemeClr>
              </a:solidFill>
              <a:effectLst/>
              <a:latin typeface="Aptos SemiBold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B09BBBD-02C2-8127-151F-1662124A726B}"/>
              </a:ext>
            </a:extLst>
          </p:cNvPr>
          <p:cNvSpPr txBox="1"/>
          <p:nvPr/>
        </p:nvSpPr>
        <p:spPr>
          <a:xfrm>
            <a:off x="2103121" y="2627884"/>
            <a:ext cx="7603586" cy="3048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r>
              <a:rPr lang="pt-PT" sz="2800" b="1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Introdução: </a:t>
            </a:r>
          </a:p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  <a:buFontTx/>
              <a:buChar char="-"/>
            </a:pPr>
            <a:r>
              <a:rPr lang="pt-PT" sz="2800" dirty="0"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dirty="0">
                <a:latin typeface="Aptos Display" panose="020B0004020202020204" pitchFamily="34" charset="0"/>
                <a:ea typeface="Arial" panose="020B0604020202020204" pitchFamily="34" charset="0"/>
              </a:rPr>
              <a:t>insights da pesquisa (estímulo, investigação...)</a:t>
            </a:r>
          </a:p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  <a:buFontTx/>
              <a:buChar char="-"/>
            </a:pPr>
            <a:r>
              <a:rPr lang="pt-PT" dirty="0">
                <a:latin typeface="Aptos Display" panose="020B0004020202020204" pitchFamily="34" charset="0"/>
                <a:ea typeface="Arial" panose="020B0604020202020204" pitchFamily="34" charset="0"/>
              </a:rPr>
              <a:t> originalidade/ estrutura do projeto</a:t>
            </a:r>
          </a:p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  <a:buFontTx/>
              <a:buChar char="-"/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 os objetivos da pesquisa.</a:t>
            </a:r>
            <a:endParaRPr lang="pt-PT" dirty="0">
              <a:latin typeface="Aptos Display" panose="020B0004020202020204" pitchFamily="34" charset="0"/>
              <a:ea typeface="Arial" panose="020B0604020202020204" pitchFamily="34" charset="0"/>
            </a:endParaRPr>
          </a:p>
          <a:p>
            <a:pPr marL="109220" marR="117475">
              <a:lnSpc>
                <a:spcPct val="105000"/>
              </a:lnSpc>
              <a:spcBef>
                <a:spcPts val="66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apresentar o objeto </a:t>
            </a:r>
            <a:r>
              <a:rPr lang="pt-BR" dirty="0">
                <a:latin typeface="Aptos Display"/>
              </a:rPr>
              <a:t>claramente e o delineamento do que será examinado no caso</a:t>
            </a:r>
            <a:r>
              <a:rPr lang="pt-PT" dirty="0">
                <a:latin typeface="Aptos Display"/>
                <a:ea typeface="Times New Roman" panose="02020603050405020304" pitchFamily="18" charset="0"/>
              </a:rPr>
              <a:t>;</a:t>
            </a:r>
          </a:p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endParaRPr lang="pt-PT" sz="2800" b="1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1173B614-C1C1-743E-0D92-313FF963EE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87" y="4206240"/>
            <a:ext cx="118668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Forma&#10;&#10;Descrição gerada automaticamente">
            <a:extLst>
              <a:ext uri="{FF2B5EF4-FFF2-40B4-BE49-F238E27FC236}">
                <a16:creationId xmlns:a16="http://schemas.microsoft.com/office/drawing/2014/main" id="{05B4D9F9-BC8D-EC05-D1EA-F3989BDF227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2" cy="12191998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EB9B5CF2-2BBF-4829-904A-A9C7EB29C49F}"/>
              </a:ext>
            </a:extLst>
          </p:cNvPr>
          <p:cNvSpPr/>
          <p:nvPr/>
        </p:nvSpPr>
        <p:spPr>
          <a:xfrm>
            <a:off x="2026921" y="308614"/>
            <a:ext cx="9973746" cy="7703640"/>
          </a:xfrm>
          <a:prstGeom prst="roundRect">
            <a:avLst>
              <a:gd name="adj" fmla="val 72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60DC12B-E4C2-2B5E-0C11-AD399714AAA1}"/>
              </a:ext>
            </a:extLst>
          </p:cNvPr>
          <p:cNvSpPr txBox="1"/>
          <p:nvPr/>
        </p:nvSpPr>
        <p:spPr>
          <a:xfrm>
            <a:off x="2091692" y="1197767"/>
            <a:ext cx="7861494" cy="1751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r>
              <a:rPr lang="pt-PT" sz="2800" b="1" dirty="0">
                <a:latin typeface="Aptos Display" panose="020B0004020202020204" pitchFamily="34" charset="0"/>
                <a:ea typeface="Times New Roman" panose="02020603050405020304" pitchFamily="18" charset="0"/>
              </a:rPr>
              <a:t>D</a:t>
            </a:r>
            <a:r>
              <a:rPr lang="pt-PT" sz="2800" b="1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esenvolvimento da ação</a:t>
            </a:r>
            <a:r>
              <a:rPr lang="pt-PT" sz="2800" b="1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P</a:t>
            </a:r>
            <a:r>
              <a:rPr lang="pt-PT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opulação beneficiada;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I</a:t>
            </a:r>
            <a:r>
              <a:rPr lang="pt-PT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mpacto social;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I</a:t>
            </a:r>
            <a:r>
              <a:rPr lang="pt-PT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mpacto na formação do(a) estudante</a:t>
            </a:r>
            <a:r>
              <a:rPr lang="pt-PT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.</a:t>
            </a:r>
            <a:endParaRPr lang="pt-BR" sz="16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E041E08-3096-D272-C326-F6E4BC138BD4}"/>
              </a:ext>
            </a:extLst>
          </p:cNvPr>
          <p:cNvSpPr txBox="1"/>
          <p:nvPr/>
        </p:nvSpPr>
        <p:spPr>
          <a:xfrm>
            <a:off x="2103121" y="479425"/>
            <a:ext cx="9664257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ptos SemiBold" panose="020B0004020202020204" pitchFamily="34" charset="0"/>
                <a:ea typeface="Times New Roman" panose="02020603050405020304" pitchFamily="18" charset="0"/>
              </a:rPr>
              <a:t>  TÍTULO DO TRABALHO</a:t>
            </a:r>
            <a:endParaRPr lang="pt-BR" sz="1800" b="1" dirty="0">
              <a:solidFill>
                <a:schemeClr val="accent6">
                  <a:lumMod val="75000"/>
                </a:schemeClr>
              </a:solidFill>
              <a:effectLst/>
              <a:latin typeface="Aptos SemiBold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" name="Imagem 2" descr="Uma imagem contendo Forma&#10;&#10;Descrição gerada automaticamente">
            <a:extLst>
              <a:ext uri="{FF2B5EF4-FFF2-40B4-BE49-F238E27FC236}">
                <a16:creationId xmlns:a16="http://schemas.microsoft.com/office/drawing/2014/main" id="{A8D5A79C-71A7-8839-7664-B28BEA64C1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6" y="385283"/>
            <a:ext cx="1460426" cy="846519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1AF8919B-94D6-BDF6-81EE-C275188D5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87" y="4206240"/>
            <a:ext cx="118668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2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Forma&#10;&#10;Descrição gerada automaticamente">
            <a:extLst>
              <a:ext uri="{FF2B5EF4-FFF2-40B4-BE49-F238E27FC236}">
                <a16:creationId xmlns:a16="http://schemas.microsoft.com/office/drawing/2014/main" id="{7858CE4F-D5F4-64E6-F8A0-53C61E9BF6D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2" cy="12191998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FCCB1112-BCD8-2962-672F-DC545D95E348}"/>
              </a:ext>
            </a:extLst>
          </p:cNvPr>
          <p:cNvSpPr/>
          <p:nvPr/>
        </p:nvSpPr>
        <p:spPr>
          <a:xfrm>
            <a:off x="2026921" y="308614"/>
            <a:ext cx="9973746" cy="7703640"/>
          </a:xfrm>
          <a:prstGeom prst="roundRect">
            <a:avLst>
              <a:gd name="adj" fmla="val 72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CD13D0B-9133-B813-4919-06E7D50883D8}"/>
              </a:ext>
            </a:extLst>
          </p:cNvPr>
          <p:cNvSpPr txBox="1"/>
          <p:nvPr/>
        </p:nvSpPr>
        <p:spPr>
          <a:xfrm>
            <a:off x="2103121" y="1197767"/>
            <a:ext cx="7861493" cy="220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r>
              <a:rPr lang="pt-PT" sz="2800" b="1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Metodologia: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- Apresentar a metodologia utilizada.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</a:t>
            </a:r>
            <a:r>
              <a:rPr lang="pt-PT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Destacar o público-alvo da atividade desenvolvida, o local, os materiais utilizados,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descrever </a:t>
            </a:r>
            <a:r>
              <a:rPr lang="pt-PT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as etapas das ações extensionistas.</a:t>
            </a:r>
            <a:endParaRPr lang="pt-BR" sz="18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0"/>
              </a:spcBef>
            </a:pPr>
            <a:endParaRPr lang="pt-BR" sz="18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783E61F-79C4-9671-6091-8D2589628D11}"/>
              </a:ext>
            </a:extLst>
          </p:cNvPr>
          <p:cNvSpPr txBox="1"/>
          <p:nvPr/>
        </p:nvSpPr>
        <p:spPr>
          <a:xfrm>
            <a:off x="2103121" y="479425"/>
            <a:ext cx="9664257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ptos SemiBold" panose="020B0004020202020204" pitchFamily="34" charset="0"/>
                <a:ea typeface="Times New Roman" panose="02020603050405020304" pitchFamily="18" charset="0"/>
              </a:rPr>
              <a:t>  TÍTULO DO TRABALHO</a:t>
            </a:r>
            <a:endParaRPr lang="pt-BR" sz="1800" b="1" dirty="0">
              <a:solidFill>
                <a:schemeClr val="accent6">
                  <a:lumMod val="75000"/>
                </a:schemeClr>
              </a:solidFill>
              <a:effectLst/>
              <a:latin typeface="Aptos SemiBold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" name="Imagem 2" descr="Uma imagem contendo Forma&#10;&#10;Descrição gerada automaticamente">
            <a:extLst>
              <a:ext uri="{FF2B5EF4-FFF2-40B4-BE49-F238E27FC236}">
                <a16:creationId xmlns:a16="http://schemas.microsoft.com/office/drawing/2014/main" id="{9990FF6D-98F8-4B54-2257-2D07E2297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6" y="385283"/>
            <a:ext cx="1460426" cy="846519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F8D65F00-38ED-BACE-FE24-1351EC3428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87" y="4206240"/>
            <a:ext cx="118668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71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Forma&#10;&#10;Descrição gerada automaticamente">
            <a:extLst>
              <a:ext uri="{FF2B5EF4-FFF2-40B4-BE49-F238E27FC236}">
                <a16:creationId xmlns:a16="http://schemas.microsoft.com/office/drawing/2014/main" id="{F3BF7B79-9788-6813-E736-696B3AB2E0D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2" cy="12191998"/>
          </a:xfrm>
          <a:prstGeom prst="rect">
            <a:avLst/>
          </a:prstGeom>
        </p:spPr>
      </p:pic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6B58087A-CF86-64F2-551D-A421D46A99FA}"/>
              </a:ext>
            </a:extLst>
          </p:cNvPr>
          <p:cNvSpPr/>
          <p:nvPr/>
        </p:nvSpPr>
        <p:spPr>
          <a:xfrm>
            <a:off x="2026921" y="308614"/>
            <a:ext cx="9973746" cy="7703640"/>
          </a:xfrm>
          <a:prstGeom prst="roundRect">
            <a:avLst>
              <a:gd name="adj" fmla="val 72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7F26457-530D-42E2-CE01-F7BB5BECE493}"/>
              </a:ext>
            </a:extLst>
          </p:cNvPr>
          <p:cNvSpPr txBox="1"/>
          <p:nvPr/>
        </p:nvSpPr>
        <p:spPr>
          <a:xfrm>
            <a:off x="2103121" y="1197767"/>
            <a:ext cx="8002171" cy="3648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r>
              <a:rPr lang="pt-PT" sz="2800" b="1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Desenvolvimento e processos avaliativos</a:t>
            </a:r>
            <a:r>
              <a:rPr lang="pt-PT" sz="2800" b="1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- Desenvolvimento das atividades extensionistas;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P</a:t>
            </a:r>
            <a:r>
              <a:rPr lang="pt-PT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rocessos de avaliação com base em resultados mensuráveis e qualitativos da ação.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- </a:t>
            </a:r>
            <a:r>
              <a:rPr lang="pt-PT" sz="16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Considerar: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sz="16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(1) a participação da comunidade;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sz="16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(2) o impacto gerado;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sz="16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(3) a contribuição aos estudantes envolvidos. Inserir fotos ou outros registros que demonstrem as atividades extensionistas desenvolvidas para facilitar a análise e discussão do trabalho.</a:t>
            </a:r>
            <a:endParaRPr lang="pt-BR" sz="16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EA48D0E-012A-ACAF-116F-12CEE86286A7}"/>
              </a:ext>
            </a:extLst>
          </p:cNvPr>
          <p:cNvSpPr txBox="1"/>
          <p:nvPr/>
        </p:nvSpPr>
        <p:spPr>
          <a:xfrm>
            <a:off x="2103121" y="479425"/>
            <a:ext cx="9664257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ptos SemiBold" panose="020B0004020202020204" pitchFamily="34" charset="0"/>
                <a:ea typeface="Times New Roman" panose="02020603050405020304" pitchFamily="18" charset="0"/>
              </a:rPr>
              <a:t>  TÍTULO DO TRABALHO</a:t>
            </a:r>
            <a:endParaRPr lang="pt-BR" sz="1800" b="1" dirty="0">
              <a:solidFill>
                <a:schemeClr val="accent6">
                  <a:lumMod val="75000"/>
                </a:schemeClr>
              </a:solidFill>
              <a:effectLst/>
              <a:latin typeface="Aptos SemiBold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" name="Imagem 2" descr="Uma imagem contendo Forma&#10;&#10;Descrição gerada automaticamente">
            <a:extLst>
              <a:ext uri="{FF2B5EF4-FFF2-40B4-BE49-F238E27FC236}">
                <a16:creationId xmlns:a16="http://schemas.microsoft.com/office/drawing/2014/main" id="{CE30456B-CFD9-00D2-C70E-27F40F5EB0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6" y="385283"/>
            <a:ext cx="1460426" cy="846519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39AB3EE8-DE4B-D03C-F677-8393378936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87" y="4206240"/>
            <a:ext cx="118668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9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Forma&#10;&#10;Descrição gerada automaticamente">
            <a:extLst>
              <a:ext uri="{FF2B5EF4-FFF2-40B4-BE49-F238E27FC236}">
                <a16:creationId xmlns:a16="http://schemas.microsoft.com/office/drawing/2014/main" id="{6D6140FB-4C31-1C86-38AD-2DCA5E934C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2" cy="12191998"/>
          </a:xfrm>
          <a:prstGeom prst="rect">
            <a:avLst/>
          </a:prstGeom>
        </p:spPr>
      </p:pic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7FFFC82-1B5C-485C-7C1E-8D6F772140BC}"/>
              </a:ext>
            </a:extLst>
          </p:cNvPr>
          <p:cNvSpPr/>
          <p:nvPr/>
        </p:nvSpPr>
        <p:spPr>
          <a:xfrm>
            <a:off x="2026921" y="308614"/>
            <a:ext cx="9973746" cy="7703640"/>
          </a:xfrm>
          <a:prstGeom prst="roundRect">
            <a:avLst>
              <a:gd name="adj" fmla="val 72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endParaRPr lang="pt-BR" dirty="0">
              <a:solidFill>
                <a:srgbClr val="FF0000"/>
              </a:solidFill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7ED6369-4BA5-284E-0F6F-A705EAD40E70}"/>
              </a:ext>
            </a:extLst>
          </p:cNvPr>
          <p:cNvSpPr txBox="1"/>
          <p:nvPr/>
        </p:nvSpPr>
        <p:spPr>
          <a:xfrm>
            <a:off x="2103121" y="479425"/>
            <a:ext cx="9664257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ptos SemiBold" panose="020B0004020202020204" pitchFamily="34" charset="0"/>
                <a:ea typeface="Times New Roman" panose="02020603050405020304" pitchFamily="18" charset="0"/>
              </a:rPr>
              <a:t>  TÍTULO DO TRABALHO</a:t>
            </a:r>
            <a:endParaRPr lang="pt-BR" sz="1800" b="1" dirty="0">
              <a:solidFill>
                <a:schemeClr val="accent6">
                  <a:lumMod val="75000"/>
                </a:schemeClr>
              </a:solidFill>
              <a:effectLst/>
              <a:latin typeface="Aptos SemiBold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" name="Imagem 3" descr="Uma imagem contendo Forma&#10;&#10;Descrição gerada automaticamente">
            <a:extLst>
              <a:ext uri="{FF2B5EF4-FFF2-40B4-BE49-F238E27FC236}">
                <a16:creationId xmlns:a16="http://schemas.microsoft.com/office/drawing/2014/main" id="{CC7A54F6-CC7C-8FF6-7DC2-1BF976704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6" y="385283"/>
            <a:ext cx="1460426" cy="846519"/>
          </a:xfrm>
          <a:prstGeom prst="rect">
            <a:avLst/>
          </a:prstGeom>
        </p:spPr>
      </p:pic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E2FEDF54-3638-56FD-EF10-2C684A4ADD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87" y="4206240"/>
            <a:ext cx="1186680" cy="265176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310063" y="2117558"/>
            <a:ext cx="7058526" cy="1451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220" marR="117475">
              <a:lnSpc>
                <a:spcPct val="105000"/>
              </a:lnSpc>
              <a:spcBef>
                <a:spcPts val="660"/>
              </a:spcBef>
              <a:spcAft>
                <a:spcPts val="0"/>
              </a:spcAft>
            </a:pPr>
            <a:r>
              <a:rPr lang="pt-PT" sz="3200" b="1" dirty="0">
                <a:latin typeface="Aptos Display" panose="020B0004020202020204" pitchFamily="34" charset="0"/>
                <a:ea typeface="Arial" panose="020B0604020202020204" pitchFamily="34" charset="0"/>
              </a:rPr>
              <a:t>Resultados: 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sz="2000" dirty="0">
                <a:latin typeface="Aptos Display" panose="020B0004020202020204" pitchFamily="34" charset="0"/>
                <a:ea typeface="Times New Roman" panose="02020603050405020304" pitchFamily="18" charset="0"/>
              </a:rPr>
              <a:t>- Contribuições da ação extensionista</a:t>
            </a:r>
            <a:r>
              <a:rPr lang="pt-PT" dirty="0">
                <a:latin typeface="Aptos Display" panose="020B0004020202020204" pitchFamily="34" charset="0"/>
                <a:ea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20"/>
              </a:spcBef>
            </a:pPr>
            <a:r>
              <a:rPr lang="pt-PT" dirty="0">
                <a:latin typeface="Aptos Display" panose="020B0004020202020204" pitchFamily="34" charset="0"/>
                <a:ea typeface="Arial" panose="020B0604020202020204" pitchFamily="34" charset="0"/>
              </a:rPr>
              <a:t>- Indicadores/ recomendações;</a:t>
            </a:r>
            <a:endParaRPr lang="pt-BR" dirty="0"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16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Forma&#10;&#10;Descrição gerada automaticamente">
            <a:extLst>
              <a:ext uri="{FF2B5EF4-FFF2-40B4-BE49-F238E27FC236}">
                <a16:creationId xmlns:a16="http://schemas.microsoft.com/office/drawing/2014/main" id="{6D6140FB-4C31-1C86-38AD-2DCA5E934C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2" cy="12191998"/>
          </a:xfrm>
          <a:prstGeom prst="rect">
            <a:avLst/>
          </a:prstGeom>
        </p:spPr>
      </p:pic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7FFFC82-1B5C-485C-7C1E-8D6F772140BC}"/>
              </a:ext>
            </a:extLst>
          </p:cNvPr>
          <p:cNvSpPr/>
          <p:nvPr/>
        </p:nvSpPr>
        <p:spPr>
          <a:xfrm>
            <a:off x="2026921" y="308614"/>
            <a:ext cx="9973746" cy="7703640"/>
          </a:xfrm>
          <a:prstGeom prst="roundRect">
            <a:avLst>
              <a:gd name="adj" fmla="val 72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44E18F-9425-3035-8A82-A70DBE3386A6}"/>
              </a:ext>
            </a:extLst>
          </p:cNvPr>
          <p:cNvSpPr txBox="1"/>
          <p:nvPr/>
        </p:nvSpPr>
        <p:spPr>
          <a:xfrm>
            <a:off x="2103121" y="1197767"/>
            <a:ext cx="7884941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Considerações Finais: </a:t>
            </a:r>
          </a:p>
          <a:p>
            <a:pPr>
              <a:lnSpc>
                <a:spcPct val="150000"/>
              </a:lnSpc>
            </a:pPr>
            <a:r>
              <a:rPr lang="pt-P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Concluir se os objetivos foram alcançados a partir da discussão do desenvolvimento das atividades extensionistas e dos resultados alcançados. Enfatizar os resultados e o grau de transformação da situação inicial. </a:t>
            </a:r>
          </a:p>
          <a:p>
            <a:pPr>
              <a:lnSpc>
                <a:spcPct val="150000"/>
              </a:lnSpc>
            </a:pPr>
            <a:r>
              <a:rPr lang="pt-PT" dirty="0">
                <a:latin typeface="Calibri" panose="020F0502020204030204" pitchFamily="34" charset="0"/>
                <a:ea typeface="Arial" panose="020B0604020202020204" pitchFamily="34" charset="0"/>
              </a:rPr>
              <a:t>Potencial avanço para ações futuras.</a:t>
            </a:r>
            <a:endParaRPr lang="pt-BR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PT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7ED6369-4BA5-284E-0F6F-A705EAD40E70}"/>
              </a:ext>
            </a:extLst>
          </p:cNvPr>
          <p:cNvSpPr txBox="1"/>
          <p:nvPr/>
        </p:nvSpPr>
        <p:spPr>
          <a:xfrm>
            <a:off x="2103121" y="479425"/>
            <a:ext cx="9664257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ptos SemiBold" panose="020B0004020202020204" pitchFamily="34" charset="0"/>
                <a:ea typeface="Times New Roman" panose="02020603050405020304" pitchFamily="18" charset="0"/>
              </a:rPr>
              <a:t>  TÍTULO DO TRABALHO</a:t>
            </a:r>
            <a:endParaRPr lang="pt-BR" sz="1800" b="1" dirty="0">
              <a:solidFill>
                <a:schemeClr val="accent6">
                  <a:lumMod val="75000"/>
                </a:schemeClr>
              </a:solidFill>
              <a:effectLst/>
              <a:latin typeface="Aptos SemiBold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" name="Imagem 3" descr="Uma imagem contendo Forma&#10;&#10;Descrição gerada automaticamente">
            <a:extLst>
              <a:ext uri="{FF2B5EF4-FFF2-40B4-BE49-F238E27FC236}">
                <a16:creationId xmlns:a16="http://schemas.microsoft.com/office/drawing/2014/main" id="{CC7A54F6-CC7C-8FF6-7DC2-1BF976704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6" y="385283"/>
            <a:ext cx="1460426" cy="846519"/>
          </a:xfrm>
          <a:prstGeom prst="rect">
            <a:avLst/>
          </a:prstGeom>
        </p:spPr>
      </p:pic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E2FEDF54-3638-56FD-EF10-2C684A4ADD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87" y="4206240"/>
            <a:ext cx="118668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16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ntendo Forma&#10;&#10;Descrição gerada automaticamente">
            <a:extLst>
              <a:ext uri="{FF2B5EF4-FFF2-40B4-BE49-F238E27FC236}">
                <a16:creationId xmlns:a16="http://schemas.microsoft.com/office/drawing/2014/main" id="{93D9BE9D-8431-D6D8-6746-7955A70EB3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2" cy="12191998"/>
          </a:xfrm>
          <a:prstGeom prst="rect">
            <a:avLst/>
          </a:prstGeom>
        </p:spPr>
      </p:pic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6F270A86-C132-AB45-EA90-57B02098E1BD}"/>
              </a:ext>
            </a:extLst>
          </p:cNvPr>
          <p:cNvSpPr/>
          <p:nvPr/>
        </p:nvSpPr>
        <p:spPr>
          <a:xfrm>
            <a:off x="2026921" y="308614"/>
            <a:ext cx="9973746" cy="7703640"/>
          </a:xfrm>
          <a:prstGeom prst="roundRect">
            <a:avLst>
              <a:gd name="adj" fmla="val 727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46DF176-F96F-E46F-6A0D-691D5C5ED234}"/>
              </a:ext>
            </a:extLst>
          </p:cNvPr>
          <p:cNvSpPr txBox="1"/>
          <p:nvPr/>
        </p:nvSpPr>
        <p:spPr>
          <a:xfrm>
            <a:off x="2103121" y="1197767"/>
            <a:ext cx="7884941" cy="1529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Agradecimentos: </a:t>
            </a:r>
          </a:p>
          <a:p>
            <a:pPr>
              <a:lnSpc>
                <a:spcPct val="150000"/>
              </a:lnSpc>
            </a:pP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- às</a:t>
            </a:r>
            <a:r>
              <a:rPr lang="pt-PT" sz="1800" spc="-11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agências</a:t>
            </a:r>
            <a:r>
              <a:rPr lang="pt-PT" sz="1800" spc="-11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de</a:t>
            </a:r>
            <a:r>
              <a:rPr lang="pt-PT" sz="1800" spc="-115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fomento</a:t>
            </a:r>
            <a:r>
              <a:rPr lang="pt-PT" sz="1800" spc="-11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pela viabilização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do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projeto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ou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programa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de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extensão e da agência</a:t>
            </a:r>
            <a:r>
              <a:rPr lang="pt-PT" sz="1800" spc="-75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de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fomento</a:t>
            </a:r>
            <a:r>
              <a:rPr lang="pt-PT" sz="1800" spc="-65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da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bolsa</a:t>
            </a:r>
            <a:r>
              <a:rPr lang="pt-PT" sz="1800" spc="-7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 </a:t>
            </a:r>
            <a:r>
              <a:rPr lang="pt-PT" sz="1800" dirty="0">
                <a:effectLst/>
                <a:latin typeface="Aptos Display" panose="020B0004020202020204" pitchFamily="34" charset="0"/>
                <a:ea typeface="Arial" panose="020B0604020202020204" pitchFamily="34" charset="0"/>
              </a:rPr>
              <a:t>recebida. </a:t>
            </a:r>
            <a:endParaRPr lang="pt-BR" sz="1800" dirty="0">
              <a:effectLst/>
              <a:latin typeface="Aptos Display" panose="020B00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2930814-9356-A3DB-298C-D9E8ADA1E99D}"/>
              </a:ext>
            </a:extLst>
          </p:cNvPr>
          <p:cNvSpPr txBox="1"/>
          <p:nvPr/>
        </p:nvSpPr>
        <p:spPr>
          <a:xfrm>
            <a:off x="2103121" y="479425"/>
            <a:ext cx="9664257" cy="467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ptos SemiBold" panose="020B0004020202020204" pitchFamily="34" charset="0"/>
                <a:ea typeface="Times New Roman" panose="02020603050405020304" pitchFamily="18" charset="0"/>
              </a:rPr>
              <a:t>  TÍTULO DO TRABALHO</a:t>
            </a:r>
            <a:endParaRPr lang="pt-BR" sz="1800" b="1" dirty="0">
              <a:solidFill>
                <a:schemeClr val="accent6">
                  <a:lumMod val="75000"/>
                </a:schemeClr>
              </a:solidFill>
              <a:effectLst/>
              <a:latin typeface="Aptos SemiBold" panose="020B00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2" name="Imagem 11" descr="Uma imagem contendo Forma&#10;&#10;Descrição gerada automaticamente">
            <a:extLst>
              <a:ext uri="{FF2B5EF4-FFF2-40B4-BE49-F238E27FC236}">
                <a16:creationId xmlns:a16="http://schemas.microsoft.com/office/drawing/2014/main" id="{7080CB23-CDFF-6B8D-8E79-E4782A364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6" y="385283"/>
            <a:ext cx="1460426" cy="846519"/>
          </a:xfrm>
          <a:prstGeom prst="rect">
            <a:avLst/>
          </a:prstGeom>
        </p:spPr>
      </p:pic>
      <p:pic>
        <p:nvPicPr>
          <p:cNvPr id="18" name="Imagem 17" descr="Logotipo&#10;&#10;Descrição gerada automaticamente">
            <a:extLst>
              <a:ext uri="{FF2B5EF4-FFF2-40B4-BE49-F238E27FC236}">
                <a16:creationId xmlns:a16="http://schemas.microsoft.com/office/drawing/2014/main" id="{A48E9A7B-3F3C-26BE-3E03-1616887B51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987" y="4206240"/>
            <a:ext cx="118668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74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333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Aptos Black</vt:lpstr>
      <vt:lpstr>Aptos Display</vt:lpstr>
      <vt:lpstr>Aptos SemiBold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Luisa Boavista Lustosa Cavalcante</dc:creator>
  <cp:lastModifiedBy>Ana Luisa Boavista Cavalcante</cp:lastModifiedBy>
  <cp:revision>12</cp:revision>
  <dcterms:created xsi:type="dcterms:W3CDTF">2023-09-14T13:38:13Z</dcterms:created>
  <dcterms:modified xsi:type="dcterms:W3CDTF">2024-10-18T11:07:24Z</dcterms:modified>
</cp:coreProperties>
</file>