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2" r:id="rId2"/>
  </p:sldIdLst>
  <p:sldSz cx="32397700" cy="431927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94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3FBD77-71C7-CDDE-08FA-117D001F0E4E}" v="6" dt="2026-05-04T23:27:51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25" d="100"/>
          <a:sy n="25" d="100"/>
        </p:scale>
        <p:origin x="846" y="-8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6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64248" y="13488834"/>
            <a:ext cx="13140441" cy="1173316"/>
            <a:chOff x="0" y="0"/>
            <a:chExt cx="17520588" cy="1564422"/>
          </a:xfrm>
        </p:grpSpPr>
        <p:grpSp>
          <p:nvGrpSpPr>
            <p:cNvPr id="3" name="Group 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5" name="TextBox 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6" name="TextBox 6"/>
            <p:cNvSpPr txBox="1"/>
            <p:nvPr/>
          </p:nvSpPr>
          <p:spPr>
            <a:xfrm>
              <a:off x="5840959" y="162741"/>
              <a:ext cx="5838671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INTRODUÇÃO</a:t>
              </a: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1164248" y="22434550"/>
            <a:ext cx="13140441" cy="1173316"/>
            <a:chOff x="0" y="0"/>
            <a:chExt cx="17520588" cy="1564422"/>
          </a:xfrm>
        </p:grpSpPr>
        <p:grpSp>
          <p:nvGrpSpPr>
            <p:cNvPr id="8" name="Group 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1" name="TextBox 1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METODOLOGIA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164248" y="32694642"/>
            <a:ext cx="13140441" cy="1173316"/>
            <a:chOff x="0" y="0"/>
            <a:chExt cx="17520588" cy="1564422"/>
          </a:xfrm>
        </p:grpSpPr>
        <p:grpSp>
          <p:nvGrpSpPr>
            <p:cNvPr id="13" name="Group 1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16" name="TextBox 1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RESULTADOS</a:t>
              </a:r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17874822" y="13519150"/>
            <a:ext cx="13140441" cy="1173316"/>
            <a:chOff x="0" y="0"/>
            <a:chExt cx="17520588" cy="1564422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CONCLUSÃO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7874822" y="26473150"/>
            <a:ext cx="13140441" cy="1173316"/>
            <a:chOff x="0" y="0"/>
            <a:chExt cx="17520588" cy="1564422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5544163" y="162028"/>
              <a:ext cx="6432263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REFERÊNCIAS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17874822" y="36123940"/>
            <a:ext cx="13140441" cy="1173316"/>
            <a:chOff x="0" y="0"/>
            <a:chExt cx="17520588" cy="1564422"/>
          </a:xfrm>
        </p:grpSpPr>
        <p:grpSp>
          <p:nvGrpSpPr>
            <p:cNvPr id="28" name="Group 28"/>
            <p:cNvGrpSpPr/>
            <p:nvPr/>
          </p:nvGrpSpPr>
          <p:grpSpPr>
            <a:xfrm>
              <a:off x="0" y="0"/>
              <a:ext cx="17520588" cy="1564422"/>
              <a:chOff x="0" y="0"/>
              <a:chExt cx="1098822" cy="98114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1098822" cy="98114"/>
              </a:xfrm>
              <a:custGeom>
                <a:avLst/>
                <a:gdLst/>
                <a:ahLst/>
                <a:cxnLst/>
                <a:rect l="l" t="t" r="r" b="b"/>
                <a:pathLst>
                  <a:path w="1098822" h="98114">
                    <a:moveTo>
                      <a:pt x="35350" y="0"/>
                    </a:moveTo>
                    <a:lnTo>
                      <a:pt x="1063472" y="0"/>
                    </a:lnTo>
                    <a:cubicBezTo>
                      <a:pt x="1082995" y="0"/>
                      <a:pt x="1098822" y="15827"/>
                      <a:pt x="1098822" y="35350"/>
                    </a:cubicBezTo>
                    <a:lnTo>
                      <a:pt x="1098822" y="62764"/>
                    </a:lnTo>
                    <a:cubicBezTo>
                      <a:pt x="1098822" y="82288"/>
                      <a:pt x="1082995" y="98114"/>
                      <a:pt x="1063472" y="98114"/>
                    </a:cubicBezTo>
                    <a:lnTo>
                      <a:pt x="35350" y="98114"/>
                    </a:lnTo>
                    <a:cubicBezTo>
                      <a:pt x="15827" y="98114"/>
                      <a:pt x="0" y="82288"/>
                      <a:pt x="0" y="62764"/>
                    </a:cubicBezTo>
                    <a:lnTo>
                      <a:pt x="0" y="35350"/>
                    </a:lnTo>
                    <a:cubicBezTo>
                      <a:pt x="0" y="15827"/>
                      <a:pt x="15827" y="0"/>
                      <a:pt x="35350" y="0"/>
                    </a:cubicBezTo>
                    <a:close/>
                  </a:path>
                </a:pathLst>
              </a:custGeom>
              <a:solidFill>
                <a:srgbClr val="DCA811"/>
              </a:solidFill>
              <a:ln cap="rnd">
                <a:noFill/>
                <a:prstDash val="solid"/>
                <a:rou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0" y="-114300"/>
                <a:ext cx="1098822" cy="212414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7885"/>
                  </a:lnSpc>
                </a:pPr>
                <a:endParaRPr/>
              </a:p>
            </p:txBody>
          </p:sp>
        </p:grpSp>
        <p:sp>
          <p:nvSpPr>
            <p:cNvPr id="31" name="TextBox 31"/>
            <p:cNvSpPr txBox="1"/>
            <p:nvPr/>
          </p:nvSpPr>
          <p:spPr>
            <a:xfrm>
              <a:off x="4750625" y="162028"/>
              <a:ext cx="8019339" cy="105336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7000"/>
                </a:lnSpc>
                <a:spcBef>
                  <a:spcPct val="0"/>
                </a:spcBef>
              </a:pPr>
              <a:r>
                <a:rPr lang="en-US" sz="4000" b="1" dirty="0">
                  <a:solidFill>
                    <a:srgbClr val="F8F6F1"/>
                  </a:solidFill>
                  <a:latin typeface="Arial" panose="020B0604020202020204" pitchFamily="34" charset="0"/>
                  <a:ea typeface="Museo Sans Cyrl"/>
                  <a:cs typeface="Arial" panose="020B0604020202020204" pitchFamily="34" charset="0"/>
                  <a:sym typeface="Museo Sans Cyrl"/>
                </a:rPr>
                <a:t>AGRADECIMENTOS</a:t>
              </a:r>
            </a:p>
          </p:txBody>
        </p:sp>
      </p:grpSp>
      <p:pic>
        <p:nvPicPr>
          <p:cNvPr id="33" name="Imagem 32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4B563DB0-9F4E-CEDF-DB64-2434FB40EE3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7" t="229225" r="-352" b="-143878"/>
          <a:stretch>
            <a:fillRect/>
          </a:stretch>
        </p:blipFill>
        <p:spPr>
          <a:xfrm>
            <a:off x="48596" y="61912998"/>
            <a:ext cx="32437488" cy="6327441"/>
          </a:xfrm>
          <a:prstGeom prst="rect">
            <a:avLst/>
          </a:prstGeom>
        </p:spPr>
      </p:pic>
      <p:pic>
        <p:nvPicPr>
          <p:cNvPr id="35" name="Imagem 34" descr="Interface gráfica do usuário, Aplicativo&#10;&#10;O conteúdo gerado por IA pode estar incorreto.">
            <a:extLst>
              <a:ext uri="{FF2B5EF4-FFF2-40B4-BE49-F238E27FC236}">
                <a16:creationId xmlns:a16="http://schemas.microsoft.com/office/drawing/2014/main" id="{5CDD5AD9-A1CB-6B8B-BB06-89986D9739F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0" t="85595" r="-304" b="-352"/>
          <a:stretch>
            <a:fillRect/>
          </a:stretch>
        </p:blipFill>
        <p:spPr>
          <a:xfrm>
            <a:off x="-9691" y="-8725"/>
            <a:ext cx="32459936" cy="6373041"/>
          </a:xfrm>
          <a:prstGeom prst="rect">
            <a:avLst/>
          </a:prstGeom>
        </p:spPr>
      </p:pic>
      <p:sp>
        <p:nvSpPr>
          <p:cNvPr id="65" name="Google Shape;86;p5">
            <a:extLst>
              <a:ext uri="{FF2B5EF4-FFF2-40B4-BE49-F238E27FC236}">
                <a16:creationId xmlns:a16="http://schemas.microsoft.com/office/drawing/2014/main" id="{8E3ACB18-3507-D72F-E60F-4E42C2967ADF}"/>
              </a:ext>
            </a:extLst>
          </p:cNvPr>
          <p:cNvSpPr txBox="1"/>
          <p:nvPr/>
        </p:nvSpPr>
        <p:spPr>
          <a:xfrm>
            <a:off x="0" y="6105472"/>
            <a:ext cx="32400000" cy="2585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TÍTULO (LETRA MAIÚSCULA, FONTE ARIAL, TAMANHO 60, EM NEGRITO, CENTRALIZADO)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96;p5">
            <a:extLst>
              <a:ext uri="{FF2B5EF4-FFF2-40B4-BE49-F238E27FC236}">
                <a16:creationId xmlns:a16="http://schemas.microsoft.com/office/drawing/2014/main" id="{944B7EDF-9210-E4BC-A86C-64BB2F2DF5D2}"/>
              </a:ext>
            </a:extLst>
          </p:cNvPr>
          <p:cNvSpPr txBox="1"/>
          <p:nvPr/>
        </p:nvSpPr>
        <p:spPr>
          <a:xfrm>
            <a:off x="1164247" y="14890750"/>
            <a:ext cx="13140441" cy="7583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Todo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um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parágrafo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justificado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preta,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32, normal,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espaçamento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entre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linhas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1.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posições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títulos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podem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modificadas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baixo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cima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para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melhor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acomodação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texto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ilustrações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.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das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caixas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mantidas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padrão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(Arial 40,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maiúscula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negrito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com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definida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a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Área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conhecimento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inscrito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).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as imagens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tabelas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definição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legível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estar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suas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legendas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possuir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 24.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do banner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seguir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edital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largura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90 cm e </a:t>
            </a:r>
            <a:r>
              <a:rPr lang="en-US" sz="32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altura</a:t>
            </a: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de 120 cm.</a:t>
            </a:r>
            <a:endParaRPr sz="32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96;p5">
            <a:extLst>
              <a:ext uri="{FF2B5EF4-FFF2-40B4-BE49-F238E27FC236}">
                <a16:creationId xmlns:a16="http://schemas.microsoft.com/office/drawing/2014/main" id="{CA96B698-0B0B-B6D0-9A36-9D108B408FC5}"/>
              </a:ext>
            </a:extLst>
          </p:cNvPr>
          <p:cNvSpPr txBox="1"/>
          <p:nvPr/>
        </p:nvSpPr>
        <p:spPr>
          <a:xfrm>
            <a:off x="1106017" y="23671428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96;p5">
            <a:extLst>
              <a:ext uri="{FF2B5EF4-FFF2-40B4-BE49-F238E27FC236}">
                <a16:creationId xmlns:a16="http://schemas.microsoft.com/office/drawing/2014/main" id="{1E7CAB8A-ED57-22B4-9C75-30E97A35D4B5}"/>
              </a:ext>
            </a:extLst>
          </p:cNvPr>
          <p:cNvSpPr txBox="1"/>
          <p:nvPr/>
        </p:nvSpPr>
        <p:spPr>
          <a:xfrm>
            <a:off x="1170597" y="34051856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96;p5">
            <a:extLst>
              <a:ext uri="{FF2B5EF4-FFF2-40B4-BE49-F238E27FC236}">
                <a16:creationId xmlns:a16="http://schemas.microsoft.com/office/drawing/2014/main" id="{6A5E388F-B252-8220-7BBF-F5A6A78FACA5}"/>
              </a:ext>
            </a:extLst>
          </p:cNvPr>
          <p:cNvSpPr txBox="1"/>
          <p:nvPr/>
        </p:nvSpPr>
        <p:spPr>
          <a:xfrm>
            <a:off x="17874822" y="14918154"/>
            <a:ext cx="13140441" cy="2068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pt-BR" sz="3200" b="0" i="0" u="none" strike="noStrike" cap="none" dirty="0">
                <a:latin typeface="Arial"/>
                <a:ea typeface="Arial"/>
                <a:cs typeface="Arial"/>
                <a:sym typeface="Arial"/>
              </a:rPr>
              <a:t>Texto e ilustrações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0" i="0" u="none" strike="noStrike" cap="none" dirty="0">
              <a:solidFill>
                <a:srgbClr val="FF267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100;p5">
            <a:extLst>
              <a:ext uri="{FF2B5EF4-FFF2-40B4-BE49-F238E27FC236}">
                <a16:creationId xmlns:a16="http://schemas.microsoft.com/office/drawing/2014/main" id="{2BB49E8B-A9BB-BB6A-3520-8DEC8A49A9BF}"/>
              </a:ext>
            </a:extLst>
          </p:cNvPr>
          <p:cNvSpPr txBox="1"/>
          <p:nvPr/>
        </p:nvSpPr>
        <p:spPr>
          <a:xfrm>
            <a:off x="17874822" y="27844750"/>
            <a:ext cx="13140441" cy="12077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995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Referências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devem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ser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escritas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acordo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com a ABNT,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fonte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Arial, </a:t>
            </a:r>
            <a:r>
              <a:rPr lang="en-US" sz="24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2400" b="0" i="0" u="none" strike="noStrike" cap="none" dirty="0">
                <a:latin typeface="Arial"/>
                <a:ea typeface="Arial"/>
                <a:cs typeface="Arial"/>
                <a:sym typeface="Arial"/>
              </a:rPr>
              <a:t> 24, normal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8666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101;p5">
            <a:extLst>
              <a:ext uri="{FF2B5EF4-FFF2-40B4-BE49-F238E27FC236}">
                <a16:creationId xmlns:a16="http://schemas.microsoft.com/office/drawing/2014/main" id="{F72764D5-DB4D-F52A-D8E2-0B967066A166}"/>
              </a:ext>
            </a:extLst>
          </p:cNvPr>
          <p:cNvSpPr txBox="1"/>
          <p:nvPr/>
        </p:nvSpPr>
        <p:spPr>
          <a:xfrm>
            <a:off x="17874822" y="37845118"/>
            <a:ext cx="13140441" cy="1723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dirty="0" err="1">
                <a:latin typeface="Arial"/>
                <a:ea typeface="Arial"/>
                <a:cs typeface="Arial"/>
                <a:sym typeface="Arial"/>
              </a:rPr>
              <a:t>I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nserir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nesse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espaço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as logos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do hospital e/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ou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agência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fomento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à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pesquisa</a:t>
            </a: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87;p5">
            <a:extLst>
              <a:ext uri="{FF2B5EF4-FFF2-40B4-BE49-F238E27FC236}">
                <a16:creationId xmlns:a16="http://schemas.microsoft.com/office/drawing/2014/main" id="{3D65EC4B-945E-B266-F623-BAB5DFB79C1D}"/>
              </a:ext>
            </a:extLst>
          </p:cNvPr>
          <p:cNvSpPr txBox="1"/>
          <p:nvPr/>
        </p:nvSpPr>
        <p:spPr>
          <a:xfrm>
            <a:off x="21101" y="9122245"/>
            <a:ext cx="32415619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Nome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sng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sng" strike="noStrike" cap="none" dirty="0" err="1">
                <a:latin typeface="Arial"/>
                <a:ea typeface="Arial"/>
                <a:cs typeface="Arial"/>
                <a:sym typeface="Arial"/>
              </a:rPr>
              <a:t>sublinhado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Nomes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ordem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contribuição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para 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trabalho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separados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ponto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vírgula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;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orientador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pós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graduação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) Fonte Arial,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tamanho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40, normal 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Laboratório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(s) do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autor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e dos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coautores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Nome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completo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 da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Instituição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4000" b="0" i="0" u="none" strike="noStrike" cap="none" dirty="0" err="1">
                <a:latin typeface="Arial"/>
                <a:ea typeface="Arial"/>
                <a:cs typeface="Arial"/>
                <a:sym typeface="Arial"/>
              </a:rPr>
              <a:t>Cidade</a:t>
            </a:r>
            <a:r>
              <a:rPr lang="en-US" sz="4000" b="0" i="0" u="none" strike="noStrike" cap="none" dirty="0">
                <a:latin typeface="Arial"/>
                <a:ea typeface="Arial"/>
                <a:cs typeface="Arial"/>
                <a:sym typeface="Arial"/>
              </a:rPr>
              <a:t>, Estado).</a:t>
            </a:r>
            <a:endParaRPr sz="14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1" u="none" strike="noStrike" cap="none" dirty="0">
                <a:latin typeface="Arial"/>
                <a:ea typeface="Arial"/>
                <a:cs typeface="Arial"/>
                <a:sym typeface="Arial"/>
              </a:rPr>
              <a:t>Área, Natureza do Trabalho, Nível do autor – Fonte Arial, tamanho 40, cor preta, itálico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2054</Words>
  <Application>Microsoft Office PowerPoint</Application>
  <PresentationFormat>Personalizar</PresentationFormat>
  <Paragraphs>147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14CPCB - Oficial</dc:title>
  <cp:lastModifiedBy>Erick Balbino</cp:lastModifiedBy>
  <cp:revision>47</cp:revision>
  <dcterms:created xsi:type="dcterms:W3CDTF">2006-08-16T00:00:00Z</dcterms:created>
  <dcterms:modified xsi:type="dcterms:W3CDTF">2026-05-04T23:28:15Z</dcterms:modified>
  <dc:identifier>DAHIEnRuff8</dc:identifier>
</cp:coreProperties>
</file>