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43192700" cx="323977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hruQtFkojpHsRBcayDs6umyasUC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3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0E4C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"/>
          <p:cNvSpPr/>
          <p:nvPr/>
        </p:nvSpPr>
        <p:spPr>
          <a:xfrm>
            <a:off x="749974" y="12570812"/>
            <a:ext cx="14614813" cy="1231846"/>
          </a:xfrm>
          <a:custGeom>
            <a:rect b="b" l="l" r="r" t="t"/>
            <a:pathLst>
              <a:path extrusionOk="0" h="103009" w="1222111">
                <a:moveTo>
                  <a:pt x="19600" y="0"/>
                </a:moveTo>
                <a:lnTo>
                  <a:pt x="1202511" y="0"/>
                </a:lnTo>
                <a:cubicBezTo>
                  <a:pt x="1207709" y="0"/>
                  <a:pt x="1212695" y="2065"/>
                  <a:pt x="1216370" y="5741"/>
                </a:cubicBezTo>
                <a:cubicBezTo>
                  <a:pt x="1220046" y="9416"/>
                  <a:pt x="1222111" y="14402"/>
                  <a:pt x="1222111" y="19600"/>
                </a:cubicBezTo>
                <a:lnTo>
                  <a:pt x="1222111" y="83409"/>
                </a:lnTo>
                <a:cubicBezTo>
                  <a:pt x="1222111" y="88607"/>
                  <a:pt x="1220046" y="93592"/>
                  <a:pt x="1216370" y="97268"/>
                </a:cubicBezTo>
                <a:cubicBezTo>
                  <a:pt x="1212695" y="100944"/>
                  <a:pt x="1207709" y="103009"/>
                  <a:pt x="1202511" y="103009"/>
                </a:cubicBezTo>
                <a:lnTo>
                  <a:pt x="19600" y="103009"/>
                </a:lnTo>
                <a:cubicBezTo>
                  <a:pt x="8775" y="103009"/>
                  <a:pt x="0" y="94233"/>
                  <a:pt x="0" y="83409"/>
                </a:cubicBezTo>
                <a:lnTo>
                  <a:pt x="0" y="19600"/>
                </a:lnTo>
                <a:cubicBezTo>
                  <a:pt x="0" y="8775"/>
                  <a:pt x="8775" y="0"/>
                  <a:pt x="19600" y="0"/>
                </a:cubicBezTo>
                <a:close/>
              </a:path>
            </a:pathLst>
          </a:custGeom>
          <a:solidFill>
            <a:srgbClr val="F4C3C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 b="1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3"/>
          <p:cNvSpPr txBox="1"/>
          <p:nvPr/>
        </p:nvSpPr>
        <p:spPr>
          <a:xfrm>
            <a:off x="749974" y="9723164"/>
            <a:ext cx="14614813" cy="407949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4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3"/>
          <p:cNvSpPr txBox="1"/>
          <p:nvPr/>
        </p:nvSpPr>
        <p:spPr>
          <a:xfrm>
            <a:off x="0" y="6105472"/>
            <a:ext cx="32400000" cy="22193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1" i="0" lang="en-US" sz="6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(LETRA MAIÚSCULA, FONTE ARIAL, TAMANHO 60, EM NEGRITO, CENTRALIZADO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3"/>
          <p:cNvSpPr txBox="1"/>
          <p:nvPr/>
        </p:nvSpPr>
        <p:spPr>
          <a:xfrm>
            <a:off x="0" y="8779367"/>
            <a:ext cx="32415619" cy="36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US" sz="40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 completo do autor, </a:t>
            </a:r>
            <a:r>
              <a:rPr b="0" i="0" lang="en-US" sz="4000" u="sng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sublinhado</a:t>
            </a: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Nomes completos dos coautores </a:t>
            </a:r>
            <a:r>
              <a:rPr b="0" i="0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por ordem de contribuição para o trabalho, separados por ponto e vírgula</a:t>
            </a: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Nome completo do orientador </a:t>
            </a:r>
            <a:r>
              <a:rPr b="0" i="0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(para graduação e pós graduação) Fonte Arial, tamanho 40, norma</a:t>
            </a:r>
            <a:r>
              <a:rPr b="0" i="0" lang="en-US" sz="4000" u="none" cap="none" strike="noStrike">
                <a:solidFill>
                  <a:srgbClr val="D64F82"/>
                </a:solidFill>
                <a:latin typeface="Arial"/>
                <a:ea typeface="Arial"/>
                <a:cs typeface="Arial"/>
                <a:sym typeface="Arial"/>
              </a:rPr>
              <a:t>l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D64F8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(Laboratório(s) do autor e dos coautores, Noma completo da Instituição. Cidade, Estado).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1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Área </a:t>
            </a:r>
            <a:r>
              <a:rPr b="0" i="1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em itálico</a:t>
            </a:r>
            <a:r>
              <a:rPr b="0" i="1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Tipo de Trabalho </a:t>
            </a:r>
            <a:r>
              <a:rPr b="0" i="1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em itálico</a:t>
            </a:r>
            <a:r>
              <a:rPr b="0" i="1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Nível do autor </a:t>
            </a:r>
            <a:r>
              <a:rPr b="0" i="1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em itálico</a:t>
            </a:r>
            <a:r>
              <a:rPr b="0" i="1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1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3"/>
          <p:cNvSpPr/>
          <p:nvPr/>
        </p:nvSpPr>
        <p:spPr>
          <a:xfrm>
            <a:off x="749974" y="21881658"/>
            <a:ext cx="14614813" cy="1231846"/>
          </a:xfrm>
          <a:custGeom>
            <a:rect b="b" l="l" r="r" t="t"/>
            <a:pathLst>
              <a:path extrusionOk="0" h="103009" w="1222111">
                <a:moveTo>
                  <a:pt x="19600" y="0"/>
                </a:moveTo>
                <a:lnTo>
                  <a:pt x="1202511" y="0"/>
                </a:lnTo>
                <a:cubicBezTo>
                  <a:pt x="1207709" y="0"/>
                  <a:pt x="1212695" y="2065"/>
                  <a:pt x="1216370" y="5741"/>
                </a:cubicBezTo>
                <a:cubicBezTo>
                  <a:pt x="1220046" y="9416"/>
                  <a:pt x="1222111" y="14402"/>
                  <a:pt x="1222111" y="19600"/>
                </a:cubicBezTo>
                <a:lnTo>
                  <a:pt x="1222111" y="83409"/>
                </a:lnTo>
                <a:cubicBezTo>
                  <a:pt x="1222111" y="88607"/>
                  <a:pt x="1220046" y="93592"/>
                  <a:pt x="1216370" y="97268"/>
                </a:cubicBezTo>
                <a:cubicBezTo>
                  <a:pt x="1212695" y="100944"/>
                  <a:pt x="1207709" y="103009"/>
                  <a:pt x="1202511" y="103009"/>
                </a:cubicBezTo>
                <a:lnTo>
                  <a:pt x="19600" y="103009"/>
                </a:lnTo>
                <a:cubicBezTo>
                  <a:pt x="8775" y="103009"/>
                  <a:pt x="0" y="94233"/>
                  <a:pt x="0" y="83409"/>
                </a:cubicBezTo>
                <a:lnTo>
                  <a:pt x="0" y="19600"/>
                </a:lnTo>
                <a:cubicBezTo>
                  <a:pt x="0" y="8775"/>
                  <a:pt x="8775" y="0"/>
                  <a:pt x="19600" y="0"/>
                </a:cubicBezTo>
                <a:close/>
              </a:path>
            </a:pathLst>
          </a:custGeom>
          <a:solidFill>
            <a:srgbClr val="F4C3C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METODOLOGIA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3"/>
          <p:cNvSpPr txBox="1"/>
          <p:nvPr/>
        </p:nvSpPr>
        <p:spPr>
          <a:xfrm>
            <a:off x="749974" y="19034010"/>
            <a:ext cx="14614813" cy="407949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4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3"/>
          <p:cNvSpPr/>
          <p:nvPr/>
        </p:nvSpPr>
        <p:spPr>
          <a:xfrm>
            <a:off x="17088553" y="12570812"/>
            <a:ext cx="14614813" cy="1231846"/>
          </a:xfrm>
          <a:custGeom>
            <a:rect b="b" l="l" r="r" t="t"/>
            <a:pathLst>
              <a:path extrusionOk="0" h="103009" w="1222111">
                <a:moveTo>
                  <a:pt x="19600" y="0"/>
                </a:moveTo>
                <a:lnTo>
                  <a:pt x="1202511" y="0"/>
                </a:lnTo>
                <a:cubicBezTo>
                  <a:pt x="1207709" y="0"/>
                  <a:pt x="1212695" y="2065"/>
                  <a:pt x="1216370" y="5741"/>
                </a:cubicBezTo>
                <a:cubicBezTo>
                  <a:pt x="1220046" y="9416"/>
                  <a:pt x="1222111" y="14402"/>
                  <a:pt x="1222111" y="19600"/>
                </a:cubicBezTo>
                <a:lnTo>
                  <a:pt x="1222111" y="83409"/>
                </a:lnTo>
                <a:cubicBezTo>
                  <a:pt x="1222111" y="88607"/>
                  <a:pt x="1220046" y="93592"/>
                  <a:pt x="1216370" y="97268"/>
                </a:cubicBezTo>
                <a:cubicBezTo>
                  <a:pt x="1212695" y="100944"/>
                  <a:pt x="1207709" y="103009"/>
                  <a:pt x="1202511" y="103009"/>
                </a:cubicBezTo>
                <a:lnTo>
                  <a:pt x="19600" y="103009"/>
                </a:lnTo>
                <a:cubicBezTo>
                  <a:pt x="8775" y="103009"/>
                  <a:pt x="0" y="94233"/>
                  <a:pt x="0" y="83409"/>
                </a:cubicBezTo>
                <a:lnTo>
                  <a:pt x="0" y="19600"/>
                </a:lnTo>
                <a:cubicBezTo>
                  <a:pt x="0" y="8775"/>
                  <a:pt x="8775" y="0"/>
                  <a:pt x="19600" y="0"/>
                </a:cubicBezTo>
                <a:close/>
              </a:path>
            </a:pathLst>
          </a:custGeom>
          <a:solidFill>
            <a:srgbClr val="F4C3C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RESULTADOS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3"/>
          <p:cNvSpPr txBox="1"/>
          <p:nvPr/>
        </p:nvSpPr>
        <p:spPr>
          <a:xfrm>
            <a:off x="17088553" y="9723164"/>
            <a:ext cx="14614813" cy="407949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4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3"/>
          <p:cNvSpPr/>
          <p:nvPr/>
        </p:nvSpPr>
        <p:spPr>
          <a:xfrm>
            <a:off x="17088553" y="26549538"/>
            <a:ext cx="14614813" cy="1231846"/>
          </a:xfrm>
          <a:custGeom>
            <a:rect b="b" l="l" r="r" t="t"/>
            <a:pathLst>
              <a:path extrusionOk="0" h="103009" w="1222111">
                <a:moveTo>
                  <a:pt x="19600" y="0"/>
                </a:moveTo>
                <a:lnTo>
                  <a:pt x="1202511" y="0"/>
                </a:lnTo>
                <a:cubicBezTo>
                  <a:pt x="1207709" y="0"/>
                  <a:pt x="1212695" y="2065"/>
                  <a:pt x="1216370" y="5741"/>
                </a:cubicBezTo>
                <a:cubicBezTo>
                  <a:pt x="1220046" y="9416"/>
                  <a:pt x="1222111" y="14402"/>
                  <a:pt x="1222111" y="19600"/>
                </a:cubicBezTo>
                <a:lnTo>
                  <a:pt x="1222111" y="83409"/>
                </a:lnTo>
                <a:cubicBezTo>
                  <a:pt x="1222111" y="88607"/>
                  <a:pt x="1220046" y="93592"/>
                  <a:pt x="1216370" y="97268"/>
                </a:cubicBezTo>
                <a:cubicBezTo>
                  <a:pt x="1212695" y="100944"/>
                  <a:pt x="1207709" y="103009"/>
                  <a:pt x="1202511" y="103009"/>
                </a:cubicBezTo>
                <a:lnTo>
                  <a:pt x="19600" y="103009"/>
                </a:lnTo>
                <a:cubicBezTo>
                  <a:pt x="8775" y="103009"/>
                  <a:pt x="0" y="94233"/>
                  <a:pt x="0" y="83409"/>
                </a:cubicBezTo>
                <a:lnTo>
                  <a:pt x="0" y="19600"/>
                </a:lnTo>
                <a:cubicBezTo>
                  <a:pt x="0" y="8775"/>
                  <a:pt x="8775" y="0"/>
                  <a:pt x="19600" y="0"/>
                </a:cubicBezTo>
                <a:close/>
              </a:path>
            </a:pathLst>
          </a:custGeom>
          <a:solidFill>
            <a:srgbClr val="F4C3C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CONCLUSÃO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3"/>
          <p:cNvSpPr txBox="1"/>
          <p:nvPr/>
        </p:nvSpPr>
        <p:spPr>
          <a:xfrm>
            <a:off x="17088553" y="23701890"/>
            <a:ext cx="14614813" cy="407949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4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3"/>
          <p:cNvSpPr/>
          <p:nvPr/>
        </p:nvSpPr>
        <p:spPr>
          <a:xfrm>
            <a:off x="17088553" y="34087425"/>
            <a:ext cx="14614813" cy="1231846"/>
          </a:xfrm>
          <a:custGeom>
            <a:rect b="b" l="l" r="r" t="t"/>
            <a:pathLst>
              <a:path extrusionOk="0" h="103009" w="1222111">
                <a:moveTo>
                  <a:pt x="19600" y="0"/>
                </a:moveTo>
                <a:lnTo>
                  <a:pt x="1202511" y="0"/>
                </a:lnTo>
                <a:cubicBezTo>
                  <a:pt x="1207709" y="0"/>
                  <a:pt x="1212695" y="2065"/>
                  <a:pt x="1216370" y="5741"/>
                </a:cubicBezTo>
                <a:cubicBezTo>
                  <a:pt x="1220046" y="9416"/>
                  <a:pt x="1222111" y="14402"/>
                  <a:pt x="1222111" y="19600"/>
                </a:cubicBezTo>
                <a:lnTo>
                  <a:pt x="1222111" y="83409"/>
                </a:lnTo>
                <a:cubicBezTo>
                  <a:pt x="1222111" y="88607"/>
                  <a:pt x="1220046" y="93592"/>
                  <a:pt x="1216370" y="97268"/>
                </a:cubicBezTo>
                <a:cubicBezTo>
                  <a:pt x="1212695" y="100944"/>
                  <a:pt x="1207709" y="103009"/>
                  <a:pt x="1202511" y="103009"/>
                </a:cubicBezTo>
                <a:lnTo>
                  <a:pt x="19600" y="103009"/>
                </a:lnTo>
                <a:cubicBezTo>
                  <a:pt x="8775" y="103009"/>
                  <a:pt x="0" y="94233"/>
                  <a:pt x="0" y="83409"/>
                </a:cubicBezTo>
                <a:lnTo>
                  <a:pt x="0" y="19600"/>
                </a:lnTo>
                <a:cubicBezTo>
                  <a:pt x="0" y="8775"/>
                  <a:pt x="8775" y="0"/>
                  <a:pt x="19600" y="0"/>
                </a:cubicBezTo>
                <a:close/>
              </a:path>
            </a:pathLst>
          </a:custGeom>
          <a:solidFill>
            <a:srgbClr val="F4C3C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3"/>
          <p:cNvSpPr txBox="1"/>
          <p:nvPr/>
        </p:nvSpPr>
        <p:spPr>
          <a:xfrm>
            <a:off x="17088553" y="31239777"/>
            <a:ext cx="14614813" cy="407949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4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3"/>
          <p:cNvSpPr txBox="1"/>
          <p:nvPr/>
        </p:nvSpPr>
        <p:spPr>
          <a:xfrm>
            <a:off x="1135473" y="14106135"/>
            <a:ext cx="13843814" cy="73482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 Todo o texto deve ser escrito em um parágrafo padrão, justificado, fonte Arial, cor preta, tamanho 32, normal, espaçamento entre linhas 1.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 As posições das caixas (títulos das seções) podem ser modificadas, para baixo ou para cima, para melhor acomodação do texto e das ilustrações. A fonte e a cor das caixas devem ser mantidas neste padrão (Arial 40, maiúscula, negrito e com a cor definida para a Área de conhecimento em que o trabalho está inscrito).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 Todas as imagens e tabelas devem possuir definição e tamanho legível, devem estar legendadas e suas legendas devem possuir fonte Arial 24.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 O tamanho do banner deve seguir o edital: largura de 90 cm e altura de 120 cm.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FF26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FF26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3"/>
          <p:cNvSpPr txBox="1"/>
          <p:nvPr/>
        </p:nvSpPr>
        <p:spPr>
          <a:xfrm>
            <a:off x="17474052" y="14106135"/>
            <a:ext cx="13843814" cy="604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e ilustrações.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3"/>
          <p:cNvSpPr txBox="1"/>
          <p:nvPr/>
        </p:nvSpPr>
        <p:spPr>
          <a:xfrm>
            <a:off x="1135473" y="23456404"/>
            <a:ext cx="13843814" cy="604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e ilustrações.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3"/>
          <p:cNvSpPr txBox="1"/>
          <p:nvPr/>
        </p:nvSpPr>
        <p:spPr>
          <a:xfrm>
            <a:off x="17474052" y="28142472"/>
            <a:ext cx="13843814" cy="604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e ilustrações.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3"/>
          <p:cNvSpPr txBox="1"/>
          <p:nvPr/>
        </p:nvSpPr>
        <p:spPr>
          <a:xfrm>
            <a:off x="17474052" y="35880355"/>
            <a:ext cx="13843814" cy="1005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3995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Referências devem ser escritas de acordo com a ABNT, fonte Arial, tamanho 24, normal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8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26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3"/>
          <p:cNvSpPr txBox="1"/>
          <p:nvPr/>
        </p:nvSpPr>
        <p:spPr>
          <a:xfrm>
            <a:off x="2836202" y="40933685"/>
            <a:ext cx="26743216" cy="21748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Agradecimentos: </a:t>
            </a:r>
            <a:r>
              <a:rPr b="0" i="0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inserir nesse espaço as logos do laboratório, do hospital e da agência de fomento à pesquisa (não obrigatório)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FF26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" name="Google Shape;10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"/>
            <a:ext cx="32415626" cy="5318189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3"/>
          <p:cNvSpPr txBox="1"/>
          <p:nvPr/>
        </p:nvSpPr>
        <p:spPr>
          <a:xfrm>
            <a:off x="18617928" y="1196752"/>
            <a:ext cx="7269900" cy="29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b="1" i="0" lang="en-US" sz="5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Inserir logo </a:t>
            </a:r>
            <a:endParaRPr b="0" i="0" sz="5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b="1" i="0" lang="en-US" sz="5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da Instituição </a:t>
            </a:r>
            <a:endParaRPr b="0" i="0" sz="5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b="1" i="0" lang="en-US" sz="5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de Ensino </a:t>
            </a:r>
            <a:endParaRPr b="0" i="0" sz="5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